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510" r:id="rId3"/>
    <p:sldId id="351" r:id="rId4"/>
    <p:sldId id="331" r:id="rId5"/>
    <p:sldId id="434" r:id="rId6"/>
    <p:sldId id="613" r:id="rId7"/>
    <p:sldId id="618" r:id="rId8"/>
    <p:sldId id="609" r:id="rId9"/>
    <p:sldId id="619" r:id="rId10"/>
    <p:sldId id="592" r:id="rId11"/>
    <p:sldId id="537" r:id="rId12"/>
    <p:sldId id="617" r:id="rId13"/>
    <p:sldId id="610" r:id="rId14"/>
    <p:sldId id="604" r:id="rId15"/>
    <p:sldId id="596" r:id="rId16"/>
    <p:sldId id="465" r:id="rId17"/>
    <p:sldId id="608" r:id="rId18"/>
    <p:sldId id="502" r:id="rId19"/>
    <p:sldId id="279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10" autoAdjust="0"/>
    <p:restoredTop sz="97446" autoAdjust="0"/>
  </p:normalViewPr>
  <p:slideViewPr>
    <p:cSldViewPr snapToGrid="0" snapToObjects="1">
      <p:cViewPr varScale="1">
        <p:scale>
          <a:sx n="110" d="100"/>
          <a:sy n="110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254FB-0002-44AC-BEE1-DC765DAC7D65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3B38F1-49AA-448E-9A60-1561ABBA4A71}">
      <dgm:prSet phldrT="[Text]" custT="1"/>
      <dgm:spPr>
        <a:noFill/>
        <a:ln>
          <a:noFill/>
        </a:ln>
      </dgm:spPr>
      <dgm:t>
        <a:bodyPr/>
        <a:lstStyle/>
        <a:p>
          <a:endParaRPr lang="en-US" sz="1600" dirty="0"/>
        </a:p>
      </dgm:t>
    </dgm:pt>
    <dgm:pt modelId="{1F237489-51D4-4897-82C3-915689CA5AD0}" type="parTrans" cxnId="{342F7636-0CF3-4C83-A4B7-E0EA806D3751}">
      <dgm:prSet/>
      <dgm:spPr/>
      <dgm:t>
        <a:bodyPr/>
        <a:lstStyle/>
        <a:p>
          <a:endParaRPr lang="en-US" sz="2000"/>
        </a:p>
      </dgm:t>
    </dgm:pt>
    <dgm:pt modelId="{53BAD5CA-B5AC-46CB-9C15-CBBE9124D552}" type="sibTrans" cxnId="{342F7636-0CF3-4C83-A4B7-E0EA806D3751}">
      <dgm:prSet/>
      <dgm:spPr/>
      <dgm:t>
        <a:bodyPr/>
        <a:lstStyle/>
        <a:p>
          <a:endParaRPr lang="en-US" sz="2000"/>
        </a:p>
      </dgm:t>
    </dgm:pt>
    <dgm:pt modelId="{B8935943-CC85-480C-A090-E7B5C11AC6B1}">
      <dgm:prSet phldrT="[Text]" custT="1"/>
      <dgm:spPr/>
      <dgm:t>
        <a:bodyPr/>
        <a:lstStyle/>
        <a:p>
          <a:r>
            <a:rPr lang="de-DE" sz="1600" b="1" noProof="0" dirty="0"/>
            <a:t>3. </a:t>
          </a:r>
          <a:r>
            <a:rPr lang="en-GB" sz="1600" b="1" noProof="0" dirty="0" err="1"/>
            <a:t>Transnationale</a:t>
          </a:r>
          <a:r>
            <a:rPr lang="en-GB" sz="1600" b="1" noProof="0" dirty="0"/>
            <a:t> Surveillance-</a:t>
          </a:r>
          <a:r>
            <a:rPr lang="en-GB" sz="1600" b="1" noProof="0" dirty="0" err="1"/>
            <a:t>Zusammenarbeit</a:t>
          </a:r>
          <a:r>
            <a:rPr lang="en-GB" sz="1600" b="1" noProof="0" dirty="0"/>
            <a:t>: </a:t>
          </a:r>
          <a:r>
            <a:rPr lang="de-DE" sz="1600" b="0" noProof="0" dirty="0"/>
            <a:t>ANDEMIA</a:t>
          </a:r>
          <a:r>
            <a:rPr lang="de-DE" sz="1600" b="1" noProof="0" dirty="0"/>
            <a:t> </a:t>
          </a:r>
          <a:r>
            <a:rPr lang="de-DE" sz="1600" b="0" noProof="0" dirty="0"/>
            <a:t>in Sub-Sahara-Afrika</a:t>
          </a:r>
          <a:endParaRPr lang="en-US" sz="1600" dirty="0"/>
        </a:p>
      </dgm:t>
    </dgm:pt>
    <dgm:pt modelId="{1AD92CA2-46ED-4667-8125-B7E63487ADB9}" type="parTrans" cxnId="{45641E63-60D0-49AC-AF59-0B8E8E891C1E}">
      <dgm:prSet/>
      <dgm:spPr/>
      <dgm:t>
        <a:bodyPr/>
        <a:lstStyle/>
        <a:p>
          <a:endParaRPr lang="en-US" sz="2000"/>
        </a:p>
      </dgm:t>
    </dgm:pt>
    <dgm:pt modelId="{C6A3EDC0-F8D1-418A-A8BC-BEC91117EFCE}" type="sibTrans" cxnId="{45641E63-60D0-49AC-AF59-0B8E8E891C1E}">
      <dgm:prSet/>
      <dgm:spPr/>
      <dgm:t>
        <a:bodyPr/>
        <a:lstStyle/>
        <a:p>
          <a:endParaRPr lang="en-US" sz="2000"/>
        </a:p>
      </dgm:t>
    </dgm:pt>
    <dgm:pt modelId="{D329F522-BFD1-4A54-A8E0-AB883DDA9146}">
      <dgm:prSet custT="1"/>
      <dgm:spPr>
        <a:noFill/>
        <a:ln>
          <a:noFill/>
        </a:ln>
      </dgm:spPr>
      <dgm:t>
        <a:bodyPr/>
        <a:lstStyle/>
        <a:p>
          <a:r>
            <a:rPr lang="de-DE" sz="1600" b="1" dirty="0"/>
            <a:t>4. SARS CoV-2 Untersuchungen </a:t>
          </a:r>
          <a:r>
            <a:rPr lang="de-DE" sz="1600" dirty="0"/>
            <a:t>unter Gesundheitspersonal, </a:t>
          </a:r>
          <a:r>
            <a:rPr lang="de-DE" sz="1600" noProof="0" dirty="0"/>
            <a:t>Auswirkungen der COVID-19-Pandemie auf AMR</a:t>
          </a:r>
          <a:endParaRPr lang="en-US" sz="1600" dirty="0"/>
        </a:p>
      </dgm:t>
    </dgm:pt>
    <dgm:pt modelId="{E49B3BFF-2FB9-4DBF-BFF3-0C92D0E779E3}" type="parTrans" cxnId="{346ADC0C-CBF3-4BB8-847D-4A41C0EAE40C}">
      <dgm:prSet/>
      <dgm:spPr/>
      <dgm:t>
        <a:bodyPr/>
        <a:lstStyle/>
        <a:p>
          <a:endParaRPr lang="en-US" sz="2000"/>
        </a:p>
      </dgm:t>
    </dgm:pt>
    <dgm:pt modelId="{60A26DC7-B91E-4176-997F-9800E4828B33}" type="sibTrans" cxnId="{346ADC0C-CBF3-4BB8-847D-4A41C0EAE40C}">
      <dgm:prSet/>
      <dgm:spPr/>
      <dgm:t>
        <a:bodyPr/>
        <a:lstStyle/>
        <a:p>
          <a:endParaRPr lang="en-US" sz="2000"/>
        </a:p>
      </dgm:t>
    </dgm:pt>
    <dgm:pt modelId="{1AF422D1-4617-498D-A5B7-1CF695B74E6F}">
      <dgm:prSet custT="1"/>
      <dgm:spPr/>
      <dgm:t>
        <a:bodyPr/>
        <a:lstStyle/>
        <a:p>
          <a:r>
            <a:rPr lang="de-DE" sz="1600" b="1" noProof="0" dirty="0"/>
            <a:t>2. Bilaterale Kooperationen mit anderen Ländern</a:t>
          </a:r>
          <a:r>
            <a:rPr lang="de-DE" sz="1600" noProof="0" dirty="0"/>
            <a:t>: Nigeria, Montenegro, Iran</a:t>
          </a:r>
          <a:endParaRPr lang="en-AU" sz="1600" noProof="0" dirty="0"/>
        </a:p>
      </dgm:t>
    </dgm:pt>
    <dgm:pt modelId="{61DBFB40-9B14-48D6-89FE-F2D79E79C8D4}" type="parTrans" cxnId="{44E2E6BF-1118-4E6E-8AAB-62101CAE9C31}">
      <dgm:prSet/>
      <dgm:spPr/>
      <dgm:t>
        <a:bodyPr/>
        <a:lstStyle/>
        <a:p>
          <a:endParaRPr lang="en-US" sz="2000"/>
        </a:p>
      </dgm:t>
    </dgm:pt>
    <dgm:pt modelId="{656566BE-A1C4-4B10-91EF-1774E8E3FB3A}" type="sibTrans" cxnId="{44E2E6BF-1118-4E6E-8AAB-62101CAE9C31}">
      <dgm:prSet/>
      <dgm:spPr/>
      <dgm:t>
        <a:bodyPr/>
        <a:lstStyle/>
        <a:p>
          <a:endParaRPr lang="en-US" sz="2000"/>
        </a:p>
      </dgm:t>
    </dgm:pt>
    <dgm:pt modelId="{E83AEB1C-FC8B-4FEF-9703-D2257237E351}" type="pres">
      <dgm:prSet presAssocID="{213254FB-0002-44AC-BEE1-DC765DAC7D65}" presName="Name0" presStyleCnt="0">
        <dgm:presLayoutVars>
          <dgm:dir/>
          <dgm:resizeHandles val="exact"/>
        </dgm:presLayoutVars>
      </dgm:prSet>
      <dgm:spPr/>
    </dgm:pt>
    <dgm:pt modelId="{6B79107B-1FD3-41DD-856F-C29B5DEBA898}" type="pres">
      <dgm:prSet presAssocID="{213254FB-0002-44AC-BEE1-DC765DAC7D65}" presName="fgShape" presStyleLbl="fgShp" presStyleIdx="0" presStyleCnt="1" custLinFactNeighborY="-2031"/>
      <dgm:spPr>
        <a:noFill/>
        <a:ln>
          <a:noFill/>
        </a:ln>
      </dgm:spPr>
    </dgm:pt>
    <dgm:pt modelId="{E3C578C0-5BB4-4030-BF9A-F827AD7F8DC4}" type="pres">
      <dgm:prSet presAssocID="{213254FB-0002-44AC-BEE1-DC765DAC7D65}" presName="linComp" presStyleCnt="0"/>
      <dgm:spPr/>
    </dgm:pt>
    <dgm:pt modelId="{924258FF-2EB5-40B4-B5FD-7CE754FF1B2A}" type="pres">
      <dgm:prSet presAssocID="{E73B38F1-49AA-448E-9A60-1561ABBA4A71}" presName="compNode" presStyleCnt="0"/>
      <dgm:spPr/>
    </dgm:pt>
    <dgm:pt modelId="{08BFB308-6CF6-4F17-8E80-5414412BF019}" type="pres">
      <dgm:prSet presAssocID="{E73B38F1-49AA-448E-9A60-1561ABBA4A71}" presName="bkgdShape" presStyleLbl="node1" presStyleIdx="0" presStyleCnt="4"/>
      <dgm:spPr/>
    </dgm:pt>
    <dgm:pt modelId="{90C998A2-4EF9-4BAD-8736-E757AF12284F}" type="pres">
      <dgm:prSet presAssocID="{E73B38F1-49AA-448E-9A60-1561ABBA4A71}" presName="nodeTx" presStyleLbl="node1" presStyleIdx="0" presStyleCnt="4">
        <dgm:presLayoutVars>
          <dgm:bulletEnabled val="1"/>
        </dgm:presLayoutVars>
      </dgm:prSet>
      <dgm:spPr/>
    </dgm:pt>
    <dgm:pt modelId="{DF8E2B71-E75B-49E1-8605-2E5F3106855B}" type="pres">
      <dgm:prSet presAssocID="{E73B38F1-49AA-448E-9A60-1561ABBA4A71}" presName="invisiNode" presStyleLbl="node1" presStyleIdx="0" presStyleCnt="4"/>
      <dgm:spPr/>
    </dgm:pt>
    <dgm:pt modelId="{B40F1CC0-F64C-49A7-B7A5-28B8AF986863}" type="pres">
      <dgm:prSet presAssocID="{E73B38F1-49AA-448E-9A60-1561ABBA4A71}" presName="imagNode" presStyleLbl="fgImgPlace1" presStyleIdx="0" presStyleCnt="4"/>
      <dgm:spPr>
        <a:noFill/>
        <a:ln>
          <a:noFill/>
        </a:ln>
      </dgm:spPr>
    </dgm:pt>
    <dgm:pt modelId="{34CC05E1-675B-47B0-95BF-A59C79AE1F5A}" type="pres">
      <dgm:prSet presAssocID="{53BAD5CA-B5AC-46CB-9C15-CBBE9124D552}" presName="sibTrans" presStyleLbl="sibTrans2D1" presStyleIdx="0" presStyleCnt="0"/>
      <dgm:spPr/>
    </dgm:pt>
    <dgm:pt modelId="{B8C7698C-AE6F-4CB9-8163-E26396E7E393}" type="pres">
      <dgm:prSet presAssocID="{1AF422D1-4617-498D-A5B7-1CF695B74E6F}" presName="compNode" presStyleCnt="0"/>
      <dgm:spPr/>
    </dgm:pt>
    <dgm:pt modelId="{F37C7BDD-BA75-4222-8823-B07435941A60}" type="pres">
      <dgm:prSet presAssocID="{1AF422D1-4617-498D-A5B7-1CF695B74E6F}" presName="bkgdShape" presStyleLbl="node1" presStyleIdx="1" presStyleCnt="4" custScaleX="89636"/>
      <dgm:spPr/>
    </dgm:pt>
    <dgm:pt modelId="{8BE21B33-B749-4A77-82A8-ABF337CB9223}" type="pres">
      <dgm:prSet presAssocID="{1AF422D1-4617-498D-A5B7-1CF695B74E6F}" presName="nodeTx" presStyleLbl="node1" presStyleIdx="1" presStyleCnt="4">
        <dgm:presLayoutVars>
          <dgm:bulletEnabled val="1"/>
        </dgm:presLayoutVars>
      </dgm:prSet>
      <dgm:spPr/>
    </dgm:pt>
    <dgm:pt modelId="{5EE5E44E-644B-47D5-87B7-9662611EDD29}" type="pres">
      <dgm:prSet presAssocID="{1AF422D1-4617-498D-A5B7-1CF695B74E6F}" presName="invisiNode" presStyleLbl="node1" presStyleIdx="1" presStyleCnt="4"/>
      <dgm:spPr/>
    </dgm:pt>
    <dgm:pt modelId="{6E6FC068-6B7E-4BF2-A05B-C3311E92EB75}" type="pres">
      <dgm:prSet presAssocID="{1AF422D1-4617-498D-A5B7-1CF695B74E6F}" presName="imagNode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74F881-4841-4B25-9274-D58CF9B58631}" type="pres">
      <dgm:prSet presAssocID="{656566BE-A1C4-4B10-91EF-1774E8E3FB3A}" presName="sibTrans" presStyleLbl="sibTrans2D1" presStyleIdx="0" presStyleCnt="0"/>
      <dgm:spPr/>
    </dgm:pt>
    <dgm:pt modelId="{FC6E5341-704E-4481-AF66-9360A45FB949}" type="pres">
      <dgm:prSet presAssocID="{B8935943-CC85-480C-A090-E7B5C11AC6B1}" presName="compNode" presStyleCnt="0"/>
      <dgm:spPr/>
    </dgm:pt>
    <dgm:pt modelId="{17C5653F-90A3-4549-B6F2-933EA9AE53ED}" type="pres">
      <dgm:prSet presAssocID="{B8935943-CC85-480C-A090-E7B5C11AC6B1}" presName="bkgdShape" presStyleLbl="node1" presStyleIdx="2" presStyleCnt="4"/>
      <dgm:spPr/>
    </dgm:pt>
    <dgm:pt modelId="{39684FAD-6815-49F2-8466-1F16BCCFACFA}" type="pres">
      <dgm:prSet presAssocID="{B8935943-CC85-480C-A090-E7B5C11AC6B1}" presName="nodeTx" presStyleLbl="node1" presStyleIdx="2" presStyleCnt="4">
        <dgm:presLayoutVars>
          <dgm:bulletEnabled val="1"/>
        </dgm:presLayoutVars>
      </dgm:prSet>
      <dgm:spPr/>
    </dgm:pt>
    <dgm:pt modelId="{03221117-277F-40CD-8CA0-F2716347B3AE}" type="pres">
      <dgm:prSet presAssocID="{B8935943-CC85-480C-A090-E7B5C11AC6B1}" presName="invisiNode" presStyleLbl="node1" presStyleIdx="2" presStyleCnt="4"/>
      <dgm:spPr/>
    </dgm:pt>
    <dgm:pt modelId="{74B2B0BA-1E95-43A5-8C60-418153286769}" type="pres">
      <dgm:prSet presAssocID="{B8935943-CC85-480C-A090-E7B5C11AC6B1}" presName="imagNode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82AFA82-6D8B-4B22-8001-DE02F585F55C}" type="pres">
      <dgm:prSet presAssocID="{C6A3EDC0-F8D1-418A-A8BC-BEC91117EFCE}" presName="sibTrans" presStyleLbl="sibTrans2D1" presStyleIdx="0" presStyleCnt="0"/>
      <dgm:spPr/>
    </dgm:pt>
    <dgm:pt modelId="{2803CAA4-B079-4FBE-8F47-D8B5443DEE56}" type="pres">
      <dgm:prSet presAssocID="{D329F522-BFD1-4A54-A8E0-AB883DDA9146}" presName="compNode" presStyleCnt="0"/>
      <dgm:spPr/>
    </dgm:pt>
    <dgm:pt modelId="{B8F23ED5-FBA3-4579-8D44-560C6F23F332}" type="pres">
      <dgm:prSet presAssocID="{D329F522-BFD1-4A54-A8E0-AB883DDA9146}" presName="bkgdShape" presStyleLbl="node1" presStyleIdx="3" presStyleCnt="4"/>
      <dgm:spPr/>
    </dgm:pt>
    <dgm:pt modelId="{A845AAB9-987D-44C8-B299-C7972DAE0544}" type="pres">
      <dgm:prSet presAssocID="{D329F522-BFD1-4A54-A8E0-AB883DDA9146}" presName="nodeTx" presStyleLbl="node1" presStyleIdx="3" presStyleCnt="4">
        <dgm:presLayoutVars>
          <dgm:bulletEnabled val="1"/>
        </dgm:presLayoutVars>
      </dgm:prSet>
      <dgm:spPr/>
    </dgm:pt>
    <dgm:pt modelId="{770D0333-67FB-44DF-803C-B5EF33CCC774}" type="pres">
      <dgm:prSet presAssocID="{D329F522-BFD1-4A54-A8E0-AB883DDA9146}" presName="invisiNode" presStyleLbl="node1" presStyleIdx="3" presStyleCnt="4"/>
      <dgm:spPr/>
    </dgm:pt>
    <dgm:pt modelId="{E8420A0E-90B1-45A7-86CA-FB084F97C05E}" type="pres">
      <dgm:prSet presAssocID="{D329F522-BFD1-4A54-A8E0-AB883DDA9146}" presName="imagNode" presStyleLbl="fgImgPlace1" presStyleIdx="3" presStyleCnt="4"/>
      <dgm:spPr>
        <a:noFill/>
      </dgm:spPr>
    </dgm:pt>
  </dgm:ptLst>
  <dgm:cxnLst>
    <dgm:cxn modelId="{346ADC0C-CBF3-4BB8-847D-4A41C0EAE40C}" srcId="{213254FB-0002-44AC-BEE1-DC765DAC7D65}" destId="{D329F522-BFD1-4A54-A8E0-AB883DDA9146}" srcOrd="3" destOrd="0" parTransId="{E49B3BFF-2FB9-4DBF-BFF3-0C92D0E779E3}" sibTransId="{60A26DC7-B91E-4176-997F-9800E4828B33}"/>
    <dgm:cxn modelId="{309E3C12-9910-4235-91E0-D11BC07EDE7D}" type="presOf" srcId="{E73B38F1-49AA-448E-9A60-1561ABBA4A71}" destId="{08BFB308-6CF6-4F17-8E80-5414412BF019}" srcOrd="0" destOrd="0" presId="urn:microsoft.com/office/officeart/2005/8/layout/hList7"/>
    <dgm:cxn modelId="{0F8C6515-58AC-43A1-A591-630C335A23F7}" type="presOf" srcId="{1AF422D1-4617-498D-A5B7-1CF695B74E6F}" destId="{F37C7BDD-BA75-4222-8823-B07435941A60}" srcOrd="0" destOrd="0" presId="urn:microsoft.com/office/officeart/2005/8/layout/hList7"/>
    <dgm:cxn modelId="{46755C16-F3A0-418B-811F-38790E7CF02B}" type="presOf" srcId="{213254FB-0002-44AC-BEE1-DC765DAC7D65}" destId="{E83AEB1C-FC8B-4FEF-9703-D2257237E351}" srcOrd="0" destOrd="0" presId="urn:microsoft.com/office/officeart/2005/8/layout/hList7"/>
    <dgm:cxn modelId="{AD006D1D-19B0-4EC6-993D-4FB782AAB4B6}" type="presOf" srcId="{B8935943-CC85-480C-A090-E7B5C11AC6B1}" destId="{39684FAD-6815-49F2-8466-1F16BCCFACFA}" srcOrd="1" destOrd="0" presId="urn:microsoft.com/office/officeart/2005/8/layout/hList7"/>
    <dgm:cxn modelId="{DE619F32-AE14-4861-A0B8-86F1215E7132}" type="presOf" srcId="{C6A3EDC0-F8D1-418A-A8BC-BEC91117EFCE}" destId="{482AFA82-6D8B-4B22-8001-DE02F585F55C}" srcOrd="0" destOrd="0" presId="urn:microsoft.com/office/officeart/2005/8/layout/hList7"/>
    <dgm:cxn modelId="{342F7636-0CF3-4C83-A4B7-E0EA806D3751}" srcId="{213254FB-0002-44AC-BEE1-DC765DAC7D65}" destId="{E73B38F1-49AA-448E-9A60-1561ABBA4A71}" srcOrd="0" destOrd="0" parTransId="{1F237489-51D4-4897-82C3-915689CA5AD0}" sibTransId="{53BAD5CA-B5AC-46CB-9C15-CBBE9124D552}"/>
    <dgm:cxn modelId="{7E804C40-0F59-4297-BC54-9FA64C447771}" type="presOf" srcId="{656566BE-A1C4-4B10-91EF-1774E8E3FB3A}" destId="{E974F881-4841-4B25-9274-D58CF9B58631}" srcOrd="0" destOrd="0" presId="urn:microsoft.com/office/officeart/2005/8/layout/hList7"/>
    <dgm:cxn modelId="{45641E63-60D0-49AC-AF59-0B8E8E891C1E}" srcId="{213254FB-0002-44AC-BEE1-DC765DAC7D65}" destId="{B8935943-CC85-480C-A090-E7B5C11AC6B1}" srcOrd="2" destOrd="0" parTransId="{1AD92CA2-46ED-4667-8125-B7E63487ADB9}" sibTransId="{C6A3EDC0-F8D1-418A-A8BC-BEC91117EFCE}"/>
    <dgm:cxn modelId="{D325D34D-8B07-419C-A5CE-36F4395FCF92}" type="presOf" srcId="{E73B38F1-49AA-448E-9A60-1561ABBA4A71}" destId="{90C998A2-4EF9-4BAD-8736-E757AF12284F}" srcOrd="1" destOrd="0" presId="urn:microsoft.com/office/officeart/2005/8/layout/hList7"/>
    <dgm:cxn modelId="{96462977-D884-4C44-909C-D2AC8DD6DB77}" type="presOf" srcId="{D329F522-BFD1-4A54-A8E0-AB883DDA9146}" destId="{B8F23ED5-FBA3-4579-8D44-560C6F23F332}" srcOrd="0" destOrd="0" presId="urn:microsoft.com/office/officeart/2005/8/layout/hList7"/>
    <dgm:cxn modelId="{15DFDDAF-5FE8-4D07-8EDD-0A51E3ED664F}" type="presOf" srcId="{D329F522-BFD1-4A54-A8E0-AB883DDA9146}" destId="{A845AAB9-987D-44C8-B299-C7972DAE0544}" srcOrd="1" destOrd="0" presId="urn:microsoft.com/office/officeart/2005/8/layout/hList7"/>
    <dgm:cxn modelId="{85484CBD-C7DE-4492-8B54-930AD56B4AB2}" type="presOf" srcId="{53BAD5CA-B5AC-46CB-9C15-CBBE9124D552}" destId="{34CC05E1-675B-47B0-95BF-A59C79AE1F5A}" srcOrd="0" destOrd="0" presId="urn:microsoft.com/office/officeart/2005/8/layout/hList7"/>
    <dgm:cxn modelId="{44E2E6BF-1118-4E6E-8AAB-62101CAE9C31}" srcId="{213254FB-0002-44AC-BEE1-DC765DAC7D65}" destId="{1AF422D1-4617-498D-A5B7-1CF695B74E6F}" srcOrd="1" destOrd="0" parTransId="{61DBFB40-9B14-48D6-89FE-F2D79E79C8D4}" sibTransId="{656566BE-A1C4-4B10-91EF-1774E8E3FB3A}"/>
    <dgm:cxn modelId="{B3B97EEA-8ECE-4343-9DE1-9915EB30D684}" type="presOf" srcId="{1AF422D1-4617-498D-A5B7-1CF695B74E6F}" destId="{8BE21B33-B749-4A77-82A8-ABF337CB9223}" srcOrd="1" destOrd="0" presId="urn:microsoft.com/office/officeart/2005/8/layout/hList7"/>
    <dgm:cxn modelId="{CCE948F5-7BBB-439D-BA4B-68F69082BF58}" type="presOf" srcId="{B8935943-CC85-480C-A090-E7B5C11AC6B1}" destId="{17C5653F-90A3-4549-B6F2-933EA9AE53ED}" srcOrd="0" destOrd="0" presId="urn:microsoft.com/office/officeart/2005/8/layout/hList7"/>
    <dgm:cxn modelId="{861AEF24-7EDC-44C0-9FC5-728CC54A610A}" type="presParOf" srcId="{E83AEB1C-FC8B-4FEF-9703-D2257237E351}" destId="{6B79107B-1FD3-41DD-856F-C29B5DEBA898}" srcOrd="0" destOrd="0" presId="urn:microsoft.com/office/officeart/2005/8/layout/hList7"/>
    <dgm:cxn modelId="{61F508C9-2800-47F5-8112-70BC5E797842}" type="presParOf" srcId="{E83AEB1C-FC8B-4FEF-9703-D2257237E351}" destId="{E3C578C0-5BB4-4030-BF9A-F827AD7F8DC4}" srcOrd="1" destOrd="0" presId="urn:microsoft.com/office/officeart/2005/8/layout/hList7"/>
    <dgm:cxn modelId="{85289C2D-9A0E-4644-A485-179A9A077594}" type="presParOf" srcId="{E3C578C0-5BB4-4030-BF9A-F827AD7F8DC4}" destId="{924258FF-2EB5-40B4-B5FD-7CE754FF1B2A}" srcOrd="0" destOrd="0" presId="urn:microsoft.com/office/officeart/2005/8/layout/hList7"/>
    <dgm:cxn modelId="{9AF7B7C7-AF6F-4031-A6FD-660E567C93D9}" type="presParOf" srcId="{924258FF-2EB5-40B4-B5FD-7CE754FF1B2A}" destId="{08BFB308-6CF6-4F17-8E80-5414412BF019}" srcOrd="0" destOrd="0" presId="urn:microsoft.com/office/officeart/2005/8/layout/hList7"/>
    <dgm:cxn modelId="{CDFBC9FA-E1CA-470D-B4CB-2E7AAAD5A78C}" type="presParOf" srcId="{924258FF-2EB5-40B4-B5FD-7CE754FF1B2A}" destId="{90C998A2-4EF9-4BAD-8736-E757AF12284F}" srcOrd="1" destOrd="0" presId="urn:microsoft.com/office/officeart/2005/8/layout/hList7"/>
    <dgm:cxn modelId="{3DF4920D-D8CE-4566-A7C2-A9FEA3E283F6}" type="presParOf" srcId="{924258FF-2EB5-40B4-B5FD-7CE754FF1B2A}" destId="{DF8E2B71-E75B-49E1-8605-2E5F3106855B}" srcOrd="2" destOrd="0" presId="urn:microsoft.com/office/officeart/2005/8/layout/hList7"/>
    <dgm:cxn modelId="{1324556A-9135-4FFE-A53F-D8C57FF393CA}" type="presParOf" srcId="{924258FF-2EB5-40B4-B5FD-7CE754FF1B2A}" destId="{B40F1CC0-F64C-49A7-B7A5-28B8AF986863}" srcOrd="3" destOrd="0" presId="urn:microsoft.com/office/officeart/2005/8/layout/hList7"/>
    <dgm:cxn modelId="{5AE77B55-1940-4A2A-AAA8-BEE035D2CA51}" type="presParOf" srcId="{E3C578C0-5BB4-4030-BF9A-F827AD7F8DC4}" destId="{34CC05E1-675B-47B0-95BF-A59C79AE1F5A}" srcOrd="1" destOrd="0" presId="urn:microsoft.com/office/officeart/2005/8/layout/hList7"/>
    <dgm:cxn modelId="{C05BF457-BA78-4047-829D-D89E319CFE79}" type="presParOf" srcId="{E3C578C0-5BB4-4030-BF9A-F827AD7F8DC4}" destId="{B8C7698C-AE6F-4CB9-8163-E26396E7E393}" srcOrd="2" destOrd="0" presId="urn:microsoft.com/office/officeart/2005/8/layout/hList7"/>
    <dgm:cxn modelId="{1780CA0A-7900-4EDF-B552-776B861A1004}" type="presParOf" srcId="{B8C7698C-AE6F-4CB9-8163-E26396E7E393}" destId="{F37C7BDD-BA75-4222-8823-B07435941A60}" srcOrd="0" destOrd="0" presId="urn:microsoft.com/office/officeart/2005/8/layout/hList7"/>
    <dgm:cxn modelId="{8B7CF5B7-C04D-45CD-95B0-DC733A87901B}" type="presParOf" srcId="{B8C7698C-AE6F-4CB9-8163-E26396E7E393}" destId="{8BE21B33-B749-4A77-82A8-ABF337CB9223}" srcOrd="1" destOrd="0" presId="urn:microsoft.com/office/officeart/2005/8/layout/hList7"/>
    <dgm:cxn modelId="{91791909-1040-4A84-BB11-8CD7A2A92940}" type="presParOf" srcId="{B8C7698C-AE6F-4CB9-8163-E26396E7E393}" destId="{5EE5E44E-644B-47D5-87B7-9662611EDD29}" srcOrd="2" destOrd="0" presId="urn:microsoft.com/office/officeart/2005/8/layout/hList7"/>
    <dgm:cxn modelId="{65F45698-BBAD-462F-A4A8-C9B0AB332BC9}" type="presParOf" srcId="{B8C7698C-AE6F-4CB9-8163-E26396E7E393}" destId="{6E6FC068-6B7E-4BF2-A05B-C3311E92EB75}" srcOrd="3" destOrd="0" presId="urn:microsoft.com/office/officeart/2005/8/layout/hList7"/>
    <dgm:cxn modelId="{7CE1E880-3834-4A12-B801-FC5A379CDA71}" type="presParOf" srcId="{E3C578C0-5BB4-4030-BF9A-F827AD7F8DC4}" destId="{E974F881-4841-4B25-9274-D58CF9B58631}" srcOrd="3" destOrd="0" presId="urn:microsoft.com/office/officeart/2005/8/layout/hList7"/>
    <dgm:cxn modelId="{471E2631-8425-4807-994F-D5A87A141159}" type="presParOf" srcId="{E3C578C0-5BB4-4030-BF9A-F827AD7F8DC4}" destId="{FC6E5341-704E-4481-AF66-9360A45FB949}" srcOrd="4" destOrd="0" presId="urn:microsoft.com/office/officeart/2005/8/layout/hList7"/>
    <dgm:cxn modelId="{00C37889-70BC-4446-96CE-A7E9D02E77D8}" type="presParOf" srcId="{FC6E5341-704E-4481-AF66-9360A45FB949}" destId="{17C5653F-90A3-4549-B6F2-933EA9AE53ED}" srcOrd="0" destOrd="0" presId="urn:microsoft.com/office/officeart/2005/8/layout/hList7"/>
    <dgm:cxn modelId="{C4514789-E1E4-4A27-8EE0-50FD7B016E8E}" type="presParOf" srcId="{FC6E5341-704E-4481-AF66-9360A45FB949}" destId="{39684FAD-6815-49F2-8466-1F16BCCFACFA}" srcOrd="1" destOrd="0" presId="urn:microsoft.com/office/officeart/2005/8/layout/hList7"/>
    <dgm:cxn modelId="{21763C60-5CF0-4636-AA2C-AC0DF90E39E8}" type="presParOf" srcId="{FC6E5341-704E-4481-AF66-9360A45FB949}" destId="{03221117-277F-40CD-8CA0-F2716347B3AE}" srcOrd="2" destOrd="0" presId="urn:microsoft.com/office/officeart/2005/8/layout/hList7"/>
    <dgm:cxn modelId="{23A1DEF4-DAFD-4B07-823B-4269ADF00902}" type="presParOf" srcId="{FC6E5341-704E-4481-AF66-9360A45FB949}" destId="{74B2B0BA-1E95-43A5-8C60-418153286769}" srcOrd="3" destOrd="0" presId="urn:microsoft.com/office/officeart/2005/8/layout/hList7"/>
    <dgm:cxn modelId="{6D635DB5-86A1-4950-B380-D2862F491724}" type="presParOf" srcId="{E3C578C0-5BB4-4030-BF9A-F827AD7F8DC4}" destId="{482AFA82-6D8B-4B22-8001-DE02F585F55C}" srcOrd="5" destOrd="0" presId="urn:microsoft.com/office/officeart/2005/8/layout/hList7"/>
    <dgm:cxn modelId="{08411765-2DC0-49C7-8A9D-BED310C1BF13}" type="presParOf" srcId="{E3C578C0-5BB4-4030-BF9A-F827AD7F8DC4}" destId="{2803CAA4-B079-4FBE-8F47-D8B5443DEE56}" srcOrd="6" destOrd="0" presId="urn:microsoft.com/office/officeart/2005/8/layout/hList7"/>
    <dgm:cxn modelId="{CA64D3F4-D931-42BB-B5E1-E3407413752E}" type="presParOf" srcId="{2803CAA4-B079-4FBE-8F47-D8B5443DEE56}" destId="{B8F23ED5-FBA3-4579-8D44-560C6F23F332}" srcOrd="0" destOrd="0" presId="urn:microsoft.com/office/officeart/2005/8/layout/hList7"/>
    <dgm:cxn modelId="{9209F58B-687A-46D9-826C-D00BEEC543F0}" type="presParOf" srcId="{2803CAA4-B079-4FBE-8F47-D8B5443DEE56}" destId="{A845AAB9-987D-44C8-B299-C7972DAE0544}" srcOrd="1" destOrd="0" presId="urn:microsoft.com/office/officeart/2005/8/layout/hList7"/>
    <dgm:cxn modelId="{653E7ED7-DDA3-4A21-8CC2-B7E9D5131FCC}" type="presParOf" srcId="{2803CAA4-B079-4FBE-8F47-D8B5443DEE56}" destId="{770D0333-67FB-44DF-803C-B5EF33CCC774}" srcOrd="2" destOrd="0" presId="urn:microsoft.com/office/officeart/2005/8/layout/hList7"/>
    <dgm:cxn modelId="{7440B2BB-1A95-42EF-B2C7-D26826A4D8B9}" type="presParOf" srcId="{2803CAA4-B079-4FBE-8F47-D8B5443DEE56}" destId="{E8420A0E-90B1-45A7-86CA-FB084F97C0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FB308-6CF6-4F17-8E80-5414412BF019}">
      <dsp:nvSpPr>
        <dsp:cNvPr id="0" name=""/>
        <dsp:cNvSpPr/>
      </dsp:nvSpPr>
      <dsp:spPr>
        <a:xfrm>
          <a:off x="6007" y="0"/>
          <a:ext cx="2056236" cy="444904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6007" y="1779618"/>
        <a:ext cx="2056236" cy="1779618"/>
      </dsp:txXfrm>
    </dsp:sp>
    <dsp:sp modelId="{B40F1CC0-F64C-49A7-B7A5-28B8AF986863}">
      <dsp:nvSpPr>
        <dsp:cNvPr id="0" name=""/>
        <dsp:cNvSpPr/>
      </dsp:nvSpPr>
      <dsp:spPr>
        <a:xfrm>
          <a:off x="293359" y="266942"/>
          <a:ext cx="1481531" cy="148153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C7BDD-BA75-4222-8823-B07435941A60}">
      <dsp:nvSpPr>
        <dsp:cNvPr id="0" name=""/>
        <dsp:cNvSpPr/>
      </dsp:nvSpPr>
      <dsp:spPr>
        <a:xfrm>
          <a:off x="2123930" y="0"/>
          <a:ext cx="1843127" cy="4449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noProof="0" dirty="0"/>
            <a:t>2. Bilaterale Kooperationen mit anderen Ländern</a:t>
          </a:r>
          <a:r>
            <a:rPr lang="de-DE" sz="1600" kern="1200" noProof="0" dirty="0"/>
            <a:t>: Nigeria, Montenegro, Iran</a:t>
          </a:r>
          <a:endParaRPr lang="en-AU" sz="1600" kern="1200" noProof="0" dirty="0"/>
        </a:p>
      </dsp:txBody>
      <dsp:txXfrm>
        <a:off x="2123930" y="1779618"/>
        <a:ext cx="1843127" cy="1779618"/>
      </dsp:txXfrm>
    </dsp:sp>
    <dsp:sp modelId="{6E6FC068-6B7E-4BF2-A05B-C3311E92EB75}">
      <dsp:nvSpPr>
        <dsp:cNvPr id="0" name=""/>
        <dsp:cNvSpPr/>
      </dsp:nvSpPr>
      <dsp:spPr>
        <a:xfrm>
          <a:off x="2304728" y="266942"/>
          <a:ext cx="1481531" cy="14815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5653F-90A3-4549-B6F2-933EA9AE53ED}">
      <dsp:nvSpPr>
        <dsp:cNvPr id="0" name=""/>
        <dsp:cNvSpPr/>
      </dsp:nvSpPr>
      <dsp:spPr>
        <a:xfrm>
          <a:off x="4028745" y="0"/>
          <a:ext cx="2056236" cy="4449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noProof="0" dirty="0"/>
            <a:t>3. </a:t>
          </a:r>
          <a:r>
            <a:rPr lang="en-GB" sz="1600" b="1" kern="1200" noProof="0" dirty="0" err="1"/>
            <a:t>Transnationale</a:t>
          </a:r>
          <a:r>
            <a:rPr lang="en-GB" sz="1600" b="1" kern="1200" noProof="0" dirty="0"/>
            <a:t> Surveillance-</a:t>
          </a:r>
          <a:r>
            <a:rPr lang="en-GB" sz="1600" b="1" kern="1200" noProof="0" dirty="0" err="1"/>
            <a:t>Zusammenarbeit</a:t>
          </a:r>
          <a:r>
            <a:rPr lang="en-GB" sz="1600" b="1" kern="1200" noProof="0" dirty="0"/>
            <a:t>: </a:t>
          </a:r>
          <a:r>
            <a:rPr lang="de-DE" sz="1600" b="0" kern="1200" noProof="0" dirty="0"/>
            <a:t>ANDEMIA</a:t>
          </a:r>
          <a:r>
            <a:rPr lang="de-DE" sz="1600" b="1" kern="1200" noProof="0" dirty="0"/>
            <a:t> </a:t>
          </a:r>
          <a:r>
            <a:rPr lang="de-DE" sz="1600" b="0" kern="1200" noProof="0" dirty="0"/>
            <a:t>in Sub-Sahara-Afrika</a:t>
          </a:r>
          <a:endParaRPr lang="en-US" sz="1600" kern="1200" dirty="0"/>
        </a:p>
      </dsp:txBody>
      <dsp:txXfrm>
        <a:off x="4028745" y="1779618"/>
        <a:ext cx="2056236" cy="1779618"/>
      </dsp:txXfrm>
    </dsp:sp>
    <dsp:sp modelId="{74B2B0BA-1E95-43A5-8C60-418153286769}">
      <dsp:nvSpPr>
        <dsp:cNvPr id="0" name=""/>
        <dsp:cNvSpPr/>
      </dsp:nvSpPr>
      <dsp:spPr>
        <a:xfrm>
          <a:off x="4316097" y="266942"/>
          <a:ext cx="1481531" cy="148153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23ED5-FBA3-4579-8D44-560C6F23F332}">
      <dsp:nvSpPr>
        <dsp:cNvPr id="0" name=""/>
        <dsp:cNvSpPr/>
      </dsp:nvSpPr>
      <dsp:spPr>
        <a:xfrm>
          <a:off x="6146668" y="0"/>
          <a:ext cx="2056236" cy="444904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4. SARS CoV-2 Untersuchungen </a:t>
          </a:r>
          <a:r>
            <a:rPr lang="de-DE" sz="1600" kern="1200" dirty="0"/>
            <a:t>unter Gesundheitspersonal, </a:t>
          </a:r>
          <a:r>
            <a:rPr lang="de-DE" sz="1600" kern="1200" noProof="0" dirty="0"/>
            <a:t>Auswirkungen der COVID-19-Pandemie auf AMR</a:t>
          </a:r>
          <a:endParaRPr lang="en-US" sz="1600" kern="1200" dirty="0"/>
        </a:p>
      </dsp:txBody>
      <dsp:txXfrm>
        <a:off x="6146668" y="1779618"/>
        <a:ext cx="2056236" cy="1779618"/>
      </dsp:txXfrm>
    </dsp:sp>
    <dsp:sp modelId="{E8420A0E-90B1-45A7-86CA-FB084F97C05E}">
      <dsp:nvSpPr>
        <dsp:cNvPr id="0" name=""/>
        <dsp:cNvSpPr/>
      </dsp:nvSpPr>
      <dsp:spPr>
        <a:xfrm>
          <a:off x="6434020" y="266942"/>
          <a:ext cx="1481531" cy="148153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9107B-1FD3-41DD-856F-C29B5DEBA898}">
      <dsp:nvSpPr>
        <dsp:cNvPr id="0" name=""/>
        <dsp:cNvSpPr/>
      </dsp:nvSpPr>
      <dsp:spPr>
        <a:xfrm>
          <a:off x="328356" y="3545681"/>
          <a:ext cx="7552199" cy="667356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11.11.2022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11.11.2022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B2175-FFBB-4581-AF3A-0AF619B22A4F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779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261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62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999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B2175-FFBB-4581-AF3A-0AF619B22A4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92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B2175-FFBB-4581-AF3A-0AF619B22A4F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7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D7E0C9-D06B-674A-824A-42C01DD83CB9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5613"/>
            <a:ext cx="4572000" cy="34305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579" y="4039966"/>
            <a:ext cx="5715534" cy="4418529"/>
          </a:xfrm>
          <a:noFill/>
        </p:spPr>
        <p:txBody>
          <a:bodyPr/>
          <a:lstStyle/>
          <a:p>
            <a:pPr eaLnBrk="1" hangingPunct="1"/>
            <a:endParaRPr lang="de-DE" dirty="0">
              <a:latin typeface="Arial" pitchFamily="4" charset="-5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B2175-FFBB-4581-AF3A-0AF619B22A4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990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D6FCA-CEA2-45C3-B0F7-1DAA4CD8EF2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38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"/>
          <p:cNvSpPr>
            <a:spLocks noGrp="1"/>
          </p:cNvSpPr>
          <p:nvPr>
            <p:ph type="dt" sz="half" idx="10"/>
          </p:nvPr>
        </p:nvSpPr>
        <p:spPr>
          <a:xfrm>
            <a:off x="539552" y="6617626"/>
            <a:ext cx="1860421" cy="1957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74518" y="6617626"/>
            <a:ext cx="5182675" cy="195750"/>
          </a:xfrm>
        </p:spPr>
        <p:txBody>
          <a:bodyPr/>
          <a:lstStyle/>
          <a:p>
            <a:r>
              <a:rPr lang="de-DE"/>
              <a:t>Robert Koch-Institut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37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Robert Koch-Institut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Robert Koch-Institut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Robert Koch-Institut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Robert Koch-Institut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Robert Koch-Institut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Robert Koch-Institut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Robert Koch-Institut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844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Robert Koch-Institut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76" r:id="rId9"/>
    <p:sldLayoutId id="2147483680" r:id="rId10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tif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306" y="2155161"/>
            <a:ext cx="4504844" cy="1548940"/>
          </a:xfrm>
        </p:spPr>
        <p:txBody>
          <a:bodyPr>
            <a:noAutofit/>
          </a:bodyPr>
          <a:lstStyle/>
          <a:p>
            <a:r>
              <a:rPr lang="en-GB" sz="2800" noProof="0" dirty="0" err="1"/>
              <a:t>Antimikrobielle</a:t>
            </a:r>
            <a:r>
              <a:rPr lang="en-GB" sz="2800" noProof="0" dirty="0"/>
              <a:t> </a:t>
            </a:r>
            <a:r>
              <a:rPr lang="en-GB" sz="2800" noProof="0" dirty="0" err="1"/>
              <a:t>Resistenz</a:t>
            </a:r>
            <a:r>
              <a:rPr lang="en-GB" sz="2800" noProof="0" dirty="0"/>
              <a:t> – </a:t>
            </a:r>
            <a:r>
              <a:rPr lang="en-GB" sz="2800" noProof="0" dirty="0" err="1"/>
              <a:t>eine</a:t>
            </a:r>
            <a:r>
              <a:rPr lang="en-GB" sz="2800" noProof="0" dirty="0"/>
              <a:t> </a:t>
            </a:r>
            <a:r>
              <a:rPr lang="en-GB" sz="2800" noProof="0" dirty="0" err="1"/>
              <a:t>globale</a:t>
            </a:r>
            <a:r>
              <a:rPr lang="en-GB" sz="2800" noProof="0" dirty="0"/>
              <a:t> </a:t>
            </a:r>
            <a:r>
              <a:rPr lang="en-GB" sz="2800" noProof="0" dirty="0" err="1"/>
              <a:t>Herausforderung</a:t>
            </a:r>
            <a:endParaRPr lang="en-GB" sz="2800" noProof="0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935413" y="3704101"/>
            <a:ext cx="4503737" cy="1419990"/>
          </a:xfrm>
        </p:spPr>
        <p:txBody>
          <a:bodyPr/>
          <a:lstStyle/>
          <a:p>
            <a:endParaRPr lang="en-GB" sz="1400" noProof="0" dirty="0"/>
          </a:p>
          <a:p>
            <a:endParaRPr lang="en-GB" sz="1400" dirty="0"/>
          </a:p>
          <a:p>
            <a:endParaRPr lang="en-GB" sz="1400" noProof="0" dirty="0"/>
          </a:p>
          <a:p>
            <a:endParaRPr lang="en-GB" sz="1400" dirty="0"/>
          </a:p>
          <a:p>
            <a:endParaRPr lang="en-GB" sz="1400" noProof="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600" noProof="0" dirty="0" err="1"/>
              <a:t>Dr.</a:t>
            </a:r>
            <a:r>
              <a:rPr lang="en-GB" sz="1600" noProof="0" dirty="0"/>
              <a:t> med. Anja von Laer</a:t>
            </a:r>
          </a:p>
          <a:p>
            <a:r>
              <a:rPr lang="en-GB" sz="1600" dirty="0"/>
              <a:t>Robert Koch-</a:t>
            </a:r>
            <a:r>
              <a:rPr lang="en-GB" sz="1600" dirty="0" err="1"/>
              <a:t>Institut</a:t>
            </a:r>
            <a:r>
              <a:rPr lang="en-GB" sz="1600" dirty="0"/>
              <a:t>, Berlin</a:t>
            </a:r>
            <a:endParaRPr lang="en-GB" sz="1600" noProof="0" dirty="0"/>
          </a:p>
          <a:p>
            <a:r>
              <a:rPr lang="en-GB" sz="1600" dirty="0"/>
              <a:t>07.11</a:t>
            </a:r>
            <a:r>
              <a:rPr lang="en-GB" sz="1600" noProof="0" dirty="0"/>
              <a:t>.2022</a:t>
            </a:r>
          </a:p>
          <a:p>
            <a:r>
              <a:rPr lang="en-GB" sz="1600" dirty="0"/>
              <a:t>One Health Day</a:t>
            </a:r>
            <a:endParaRPr lang="en-GB" sz="1600" noProof="0" dirty="0"/>
          </a:p>
        </p:txBody>
      </p:sp>
      <p:pic>
        <p:nvPicPr>
          <p:cNvPr id="5" name="Bild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0" r="27400"/>
          <a:stretch>
            <a:fillRect/>
          </a:stretch>
        </p:blipFill>
        <p:spPr>
          <a:xfrm>
            <a:off x="-6620" y="1393582"/>
            <a:ext cx="3319463" cy="43561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5754048"/>
            <a:ext cx="148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©epsrc.ac.uk 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978038"/>
            <a:ext cx="65627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20159" y="542967"/>
            <a:ext cx="7983646" cy="7164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Globale</a:t>
            </a:r>
            <a:r>
              <a:rPr lang="en-US" sz="2800" dirty="0"/>
              <a:t> Situation- 2050?</a:t>
            </a: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42862" y="6492316"/>
            <a:ext cx="496872" cy="365125"/>
          </a:xfrm>
        </p:spPr>
        <p:txBody>
          <a:bodyPr/>
          <a:lstStyle/>
          <a:p>
            <a:fld id="{7B64735B-1E0D-462A-9A78-4FAE3E32C3F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2D0422-D34C-4D0A-934B-B9E6CB09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492315"/>
            <a:ext cx="1860421" cy="365125"/>
          </a:xfrm>
        </p:spPr>
        <p:txBody>
          <a:bodyPr/>
          <a:lstStyle/>
          <a:p>
            <a:r>
              <a:rPr lang="de-DE" dirty="0"/>
              <a:t>07.11.2022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79124E2-F79A-41C9-858E-1C2A3DC94D8D}"/>
              </a:ext>
            </a:extLst>
          </p:cNvPr>
          <p:cNvSpPr/>
          <p:nvPr/>
        </p:nvSpPr>
        <p:spPr>
          <a:xfrm>
            <a:off x="2510177" y="6552174"/>
            <a:ext cx="56811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AMR Review Paper - Tackling a crisis for the health and wealth of nations_1.pdf (amr-review.org)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2744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6088" y="514685"/>
            <a:ext cx="7983646" cy="7164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3GC-resistente </a:t>
            </a:r>
            <a:r>
              <a:rPr lang="en-US" sz="2800" i="1" dirty="0"/>
              <a:t>E.coli </a:t>
            </a:r>
            <a:r>
              <a:rPr lang="en-US" sz="2800" dirty="0"/>
              <a:t>(2019)</a:t>
            </a: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42862" y="6492316"/>
            <a:ext cx="496872" cy="365125"/>
          </a:xfrm>
        </p:spPr>
        <p:txBody>
          <a:bodyPr/>
          <a:lstStyle/>
          <a:p>
            <a:fld id="{7B64735B-1E0D-462A-9A78-4FAE3E32C3F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492316"/>
            <a:ext cx="1860421" cy="365125"/>
          </a:xfrm>
        </p:spPr>
        <p:txBody>
          <a:bodyPr/>
          <a:lstStyle/>
          <a:p>
            <a:r>
              <a:rPr lang="de-DE"/>
              <a:t>07.11.2022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DC1668-678C-4595-83F9-316BE9BD9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2" t="30876" r="74174" b="38706"/>
          <a:stretch/>
        </p:blipFill>
        <p:spPr>
          <a:xfrm>
            <a:off x="293592" y="1806375"/>
            <a:ext cx="8556816" cy="3245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3B92E13-C62D-4616-A1C4-B42FBFBF4518}"/>
              </a:ext>
            </a:extLst>
          </p:cNvPr>
          <p:cNvSpPr/>
          <p:nvPr/>
        </p:nvSpPr>
        <p:spPr>
          <a:xfrm>
            <a:off x="2722683" y="6492316"/>
            <a:ext cx="56811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https://www.thelancet.com/action/showPdf?pii=S0140-6736%2821%2902724-0</a:t>
            </a:r>
          </a:p>
        </p:txBody>
      </p:sp>
    </p:spTree>
    <p:extLst>
      <p:ext uri="{BB962C8B-B14F-4D97-AF65-F5344CB8AC3E}">
        <p14:creationId xmlns:p14="http://schemas.microsoft.com/office/powerpoint/2010/main" val="265404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7D9A15-BD45-42FF-B57A-86BB59FA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492875"/>
            <a:ext cx="1860421" cy="365125"/>
          </a:xfrm>
        </p:spPr>
        <p:txBody>
          <a:bodyPr/>
          <a:lstStyle/>
          <a:p>
            <a:r>
              <a:rPr lang="de-DE" dirty="0"/>
              <a:t>07.11.2022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879D4C-8044-4793-BEA3-7174C5DF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489439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47292AF-C6C7-428A-93DB-87A9052F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6096"/>
            <a:ext cx="7983646" cy="874368"/>
          </a:xfrm>
        </p:spPr>
        <p:txBody>
          <a:bodyPr/>
          <a:lstStyle/>
          <a:p>
            <a:r>
              <a:rPr lang="de-DE" dirty="0"/>
              <a:t>Globaler humaner Antibiotikaverbrauch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C6150F-69E0-4D6B-A09A-2EFF3E593E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2013 sterben weltweit 5,7 Millionen Menschen, weil sie keinen Zugang zu Antibiotika haben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46FA82C-CE1D-4082-814D-07141504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62" y="2086182"/>
            <a:ext cx="3952875" cy="40481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66D8DF1-807A-4914-816C-4328978DE0C4}"/>
              </a:ext>
            </a:extLst>
          </p:cNvPr>
          <p:cNvSpPr txBox="1"/>
          <p:nvPr/>
        </p:nvSpPr>
        <p:spPr>
          <a:xfrm>
            <a:off x="564825" y="3122070"/>
            <a:ext cx="409198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b="1" dirty="0" err="1">
                <a:solidFill>
                  <a:srgbClr val="FF0000"/>
                </a:solidFill>
              </a:rPr>
              <a:t>excess</a:t>
            </a:r>
            <a:r>
              <a:rPr lang="de-DE" sz="2000" b="1" dirty="0">
                <a:solidFill>
                  <a:srgbClr val="FF0000"/>
                </a:solidFill>
              </a:rPr>
              <a:t> vs. </a:t>
            </a:r>
            <a:r>
              <a:rPr lang="de-DE" sz="2000" b="1" dirty="0" err="1">
                <a:solidFill>
                  <a:srgbClr val="FF0000"/>
                </a:solidFill>
              </a:rPr>
              <a:t>access</a:t>
            </a:r>
            <a:endParaRPr lang="de-DE" sz="2000" b="1" dirty="0">
              <a:solidFill>
                <a:srgbClr val="FF0000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Zugang zu effektiver Antibiotikatherapie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Erhalt effektiver Behandlung von Infektionen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Vermeidung von Infektionen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EF6AABA0-E338-4F54-B90A-2CD67739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3482" y="6489440"/>
            <a:ext cx="5243070" cy="36512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https://jhu.pure.elsevier.com/en/publications/global-increase-and-geographic-convergence-in-antibiotic-consumpt</a:t>
            </a:r>
          </a:p>
        </p:txBody>
      </p:sp>
    </p:spTree>
    <p:extLst>
      <p:ext uri="{BB962C8B-B14F-4D97-AF65-F5344CB8AC3E}">
        <p14:creationId xmlns:p14="http://schemas.microsoft.com/office/powerpoint/2010/main" val="353466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42862" y="6500676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EF1D6C5-407B-41C5-B952-57B07876D793}"/>
              </a:ext>
            </a:extLst>
          </p:cNvPr>
          <p:cNvGrpSpPr/>
          <p:nvPr/>
        </p:nvGrpSpPr>
        <p:grpSpPr>
          <a:xfrm>
            <a:off x="295879" y="1270823"/>
            <a:ext cx="7800821" cy="4851405"/>
            <a:chOff x="441767" y="1313899"/>
            <a:chExt cx="7800821" cy="4851405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8B48047-529E-4FE3-A1D2-5712CF6D571D}"/>
                </a:ext>
              </a:extLst>
            </p:cNvPr>
            <p:cNvSpPr/>
            <p:nvPr/>
          </p:nvSpPr>
          <p:spPr>
            <a:xfrm>
              <a:off x="441767" y="1313899"/>
              <a:ext cx="3871801" cy="4851405"/>
            </a:xfrm>
            <a:custGeom>
              <a:avLst/>
              <a:gdLst>
                <a:gd name="connsiteX0" fmla="*/ 0 w 1907291"/>
                <a:gd name="connsiteY0" fmla="*/ 190729 h 4851405"/>
                <a:gd name="connsiteX1" fmla="*/ 190729 w 1907291"/>
                <a:gd name="connsiteY1" fmla="*/ 0 h 4851405"/>
                <a:gd name="connsiteX2" fmla="*/ 1716562 w 1907291"/>
                <a:gd name="connsiteY2" fmla="*/ 0 h 4851405"/>
                <a:gd name="connsiteX3" fmla="*/ 1907291 w 1907291"/>
                <a:gd name="connsiteY3" fmla="*/ 190729 h 4851405"/>
                <a:gd name="connsiteX4" fmla="*/ 1907291 w 1907291"/>
                <a:gd name="connsiteY4" fmla="*/ 4660676 h 4851405"/>
                <a:gd name="connsiteX5" fmla="*/ 1716562 w 1907291"/>
                <a:gd name="connsiteY5" fmla="*/ 4851405 h 4851405"/>
                <a:gd name="connsiteX6" fmla="*/ 190729 w 1907291"/>
                <a:gd name="connsiteY6" fmla="*/ 4851405 h 4851405"/>
                <a:gd name="connsiteX7" fmla="*/ 0 w 1907291"/>
                <a:gd name="connsiteY7" fmla="*/ 4660676 h 4851405"/>
                <a:gd name="connsiteX8" fmla="*/ 0 w 1907291"/>
                <a:gd name="connsiteY8" fmla="*/ 190729 h 485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291" h="4851405">
                  <a:moveTo>
                    <a:pt x="0" y="190729"/>
                  </a:moveTo>
                  <a:cubicBezTo>
                    <a:pt x="0" y="85392"/>
                    <a:pt x="85392" y="0"/>
                    <a:pt x="190729" y="0"/>
                  </a:cubicBezTo>
                  <a:lnTo>
                    <a:pt x="1716562" y="0"/>
                  </a:lnTo>
                  <a:cubicBezTo>
                    <a:pt x="1821899" y="0"/>
                    <a:pt x="1907291" y="85392"/>
                    <a:pt x="1907291" y="190729"/>
                  </a:cubicBezTo>
                  <a:lnTo>
                    <a:pt x="1907291" y="4660676"/>
                  </a:lnTo>
                  <a:cubicBezTo>
                    <a:pt x="1907291" y="4766013"/>
                    <a:pt x="1821899" y="4851405"/>
                    <a:pt x="1716562" y="4851405"/>
                  </a:cubicBezTo>
                  <a:lnTo>
                    <a:pt x="190729" y="4851405"/>
                  </a:lnTo>
                  <a:cubicBezTo>
                    <a:pt x="85392" y="4851405"/>
                    <a:pt x="0" y="4766013"/>
                    <a:pt x="0" y="4660676"/>
                  </a:cubicBezTo>
                  <a:lnTo>
                    <a:pt x="0" y="1907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2118362" rIns="177800" bIns="1148081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 err="1"/>
                <a:t>Globale</a:t>
              </a:r>
              <a:r>
                <a:rPr lang="en-US" sz="2500" b="1" kern="1200" dirty="0"/>
                <a:t> </a:t>
              </a:r>
              <a:r>
                <a:rPr lang="en-US" sz="2500" b="1" kern="1200" dirty="0" err="1"/>
                <a:t>Ansätze</a:t>
              </a:r>
              <a:endParaRPr lang="en-US" sz="2500" b="0" kern="1200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8828E1E-F44F-4E01-B07A-FA12E539B086}"/>
                </a:ext>
              </a:extLst>
            </p:cNvPr>
            <p:cNvSpPr/>
            <p:nvPr/>
          </p:nvSpPr>
          <p:spPr>
            <a:xfrm>
              <a:off x="4370787" y="1313899"/>
              <a:ext cx="1907291" cy="4851405"/>
            </a:xfrm>
            <a:custGeom>
              <a:avLst/>
              <a:gdLst>
                <a:gd name="connsiteX0" fmla="*/ 0 w 1907291"/>
                <a:gd name="connsiteY0" fmla="*/ 190729 h 4851405"/>
                <a:gd name="connsiteX1" fmla="*/ 190729 w 1907291"/>
                <a:gd name="connsiteY1" fmla="*/ 0 h 4851405"/>
                <a:gd name="connsiteX2" fmla="*/ 1716562 w 1907291"/>
                <a:gd name="connsiteY2" fmla="*/ 0 h 4851405"/>
                <a:gd name="connsiteX3" fmla="*/ 1907291 w 1907291"/>
                <a:gd name="connsiteY3" fmla="*/ 190729 h 4851405"/>
                <a:gd name="connsiteX4" fmla="*/ 1907291 w 1907291"/>
                <a:gd name="connsiteY4" fmla="*/ 4660676 h 4851405"/>
                <a:gd name="connsiteX5" fmla="*/ 1716562 w 1907291"/>
                <a:gd name="connsiteY5" fmla="*/ 4851405 h 4851405"/>
                <a:gd name="connsiteX6" fmla="*/ 190729 w 1907291"/>
                <a:gd name="connsiteY6" fmla="*/ 4851405 h 4851405"/>
                <a:gd name="connsiteX7" fmla="*/ 0 w 1907291"/>
                <a:gd name="connsiteY7" fmla="*/ 4660676 h 4851405"/>
                <a:gd name="connsiteX8" fmla="*/ 0 w 1907291"/>
                <a:gd name="connsiteY8" fmla="*/ 190729 h 485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291" h="4851405">
                  <a:moveTo>
                    <a:pt x="0" y="190729"/>
                  </a:moveTo>
                  <a:cubicBezTo>
                    <a:pt x="0" y="85392"/>
                    <a:pt x="85392" y="0"/>
                    <a:pt x="190729" y="0"/>
                  </a:cubicBezTo>
                  <a:lnTo>
                    <a:pt x="1716562" y="0"/>
                  </a:lnTo>
                  <a:cubicBezTo>
                    <a:pt x="1821899" y="0"/>
                    <a:pt x="1907291" y="85392"/>
                    <a:pt x="1907291" y="190729"/>
                  </a:cubicBezTo>
                  <a:lnTo>
                    <a:pt x="1907291" y="4660676"/>
                  </a:lnTo>
                  <a:cubicBezTo>
                    <a:pt x="1907291" y="4766013"/>
                    <a:pt x="1821899" y="4851405"/>
                    <a:pt x="1716562" y="4851405"/>
                  </a:cubicBezTo>
                  <a:lnTo>
                    <a:pt x="190729" y="4851405"/>
                  </a:lnTo>
                  <a:cubicBezTo>
                    <a:pt x="85392" y="4851405"/>
                    <a:pt x="0" y="4766013"/>
                    <a:pt x="0" y="4660676"/>
                  </a:cubicBezTo>
                  <a:lnTo>
                    <a:pt x="0" y="190729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2118362" rIns="177800" bIns="1148081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500" b="0" kern="1200" noProof="0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829EEB2-F7A2-4919-B9C6-7FEC636C6211}"/>
                </a:ext>
              </a:extLst>
            </p:cNvPr>
            <p:cNvSpPr/>
            <p:nvPr/>
          </p:nvSpPr>
          <p:spPr>
            <a:xfrm>
              <a:off x="4516673" y="1604983"/>
              <a:ext cx="1615517" cy="1615517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82ED1328-ED5E-4E28-869B-AC853FC1A366}"/>
                </a:ext>
              </a:extLst>
            </p:cNvPr>
            <p:cNvSpPr/>
            <p:nvPr/>
          </p:nvSpPr>
          <p:spPr>
            <a:xfrm>
              <a:off x="6335297" y="1313899"/>
              <a:ext cx="1907291" cy="4851405"/>
            </a:xfrm>
            <a:custGeom>
              <a:avLst/>
              <a:gdLst>
                <a:gd name="connsiteX0" fmla="*/ 0 w 1907291"/>
                <a:gd name="connsiteY0" fmla="*/ 190729 h 4851405"/>
                <a:gd name="connsiteX1" fmla="*/ 190729 w 1907291"/>
                <a:gd name="connsiteY1" fmla="*/ 0 h 4851405"/>
                <a:gd name="connsiteX2" fmla="*/ 1716562 w 1907291"/>
                <a:gd name="connsiteY2" fmla="*/ 0 h 4851405"/>
                <a:gd name="connsiteX3" fmla="*/ 1907291 w 1907291"/>
                <a:gd name="connsiteY3" fmla="*/ 190729 h 4851405"/>
                <a:gd name="connsiteX4" fmla="*/ 1907291 w 1907291"/>
                <a:gd name="connsiteY4" fmla="*/ 4660676 h 4851405"/>
                <a:gd name="connsiteX5" fmla="*/ 1716562 w 1907291"/>
                <a:gd name="connsiteY5" fmla="*/ 4851405 h 4851405"/>
                <a:gd name="connsiteX6" fmla="*/ 190729 w 1907291"/>
                <a:gd name="connsiteY6" fmla="*/ 4851405 h 4851405"/>
                <a:gd name="connsiteX7" fmla="*/ 0 w 1907291"/>
                <a:gd name="connsiteY7" fmla="*/ 4660676 h 4851405"/>
                <a:gd name="connsiteX8" fmla="*/ 0 w 1907291"/>
                <a:gd name="connsiteY8" fmla="*/ 190729 h 485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291" h="4851405">
                  <a:moveTo>
                    <a:pt x="0" y="190729"/>
                  </a:moveTo>
                  <a:cubicBezTo>
                    <a:pt x="0" y="85392"/>
                    <a:pt x="85392" y="0"/>
                    <a:pt x="190729" y="0"/>
                  </a:cubicBezTo>
                  <a:lnTo>
                    <a:pt x="1716562" y="0"/>
                  </a:lnTo>
                  <a:cubicBezTo>
                    <a:pt x="1821899" y="0"/>
                    <a:pt x="1907291" y="85392"/>
                    <a:pt x="1907291" y="190729"/>
                  </a:cubicBezTo>
                  <a:lnTo>
                    <a:pt x="1907291" y="4660676"/>
                  </a:lnTo>
                  <a:cubicBezTo>
                    <a:pt x="1907291" y="4766013"/>
                    <a:pt x="1821899" y="4851405"/>
                    <a:pt x="1716562" y="4851405"/>
                  </a:cubicBezTo>
                  <a:lnTo>
                    <a:pt x="190729" y="4851405"/>
                  </a:lnTo>
                  <a:cubicBezTo>
                    <a:pt x="85392" y="4851405"/>
                    <a:pt x="0" y="4766013"/>
                    <a:pt x="0" y="4660676"/>
                  </a:cubicBezTo>
                  <a:lnTo>
                    <a:pt x="0" y="190729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2118362" rIns="177800" bIns="1148081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b="0" kern="1200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57D0F4E-430D-420F-9F96-B89BD577B1E8}"/>
                </a:ext>
              </a:extLst>
            </p:cNvPr>
            <p:cNvSpPr/>
            <p:nvPr/>
          </p:nvSpPr>
          <p:spPr>
            <a:xfrm>
              <a:off x="6481183" y="1604983"/>
              <a:ext cx="1615517" cy="1615517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Titel 19">
            <a:extLst>
              <a:ext uri="{FF2B5EF4-FFF2-40B4-BE49-F238E27FC236}">
                <a16:creationId xmlns:a16="http://schemas.microsoft.com/office/drawing/2014/main" id="{D167B44D-C0C1-4D24-9006-A9A6B693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C1157CB-5321-44F1-A033-02C0267FA76A}"/>
              </a:ext>
            </a:extLst>
          </p:cNvPr>
          <p:cNvSpPr/>
          <p:nvPr/>
        </p:nvSpPr>
        <p:spPr>
          <a:xfrm>
            <a:off x="1330222" y="1625887"/>
            <a:ext cx="1803113" cy="1803113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8020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7FDCDE-6E07-4DE7-8116-5BFEA577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492875"/>
            <a:ext cx="1860421" cy="365125"/>
          </a:xfrm>
        </p:spPr>
        <p:txBody>
          <a:bodyPr/>
          <a:lstStyle/>
          <a:p>
            <a:r>
              <a:rPr lang="de-DE" dirty="0"/>
              <a:t>07.11.2022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B96207-7387-43FD-A8B7-0329733C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497379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1EDBE2E-192D-499D-8B88-AF3834F4155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4044"/>
            <a:ext cx="6222274" cy="409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www.healthpolicy-watch.org/wp-content/uploads/2019/04/UN-AMR-report-chart.jpg">
            <a:extLst>
              <a:ext uri="{FF2B5EF4-FFF2-40B4-BE49-F238E27FC236}">
                <a16:creationId xmlns:a16="http://schemas.microsoft.com/office/drawing/2014/main" id="{5D4660C4-2AED-4658-87DE-21715C851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31"/>
          <a:stretch/>
        </p:blipFill>
        <p:spPr bwMode="auto">
          <a:xfrm>
            <a:off x="3326674" y="4714363"/>
            <a:ext cx="5337491" cy="16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28B94B79-8B94-4ACD-BAF2-DAFF96C5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3482" y="6489440"/>
            <a:ext cx="5243070" cy="36512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https://www.who.int/publications/i/item/no-time-to-wait-securing-the-future-from-drug-resistant-infections/</a:t>
            </a:r>
          </a:p>
        </p:txBody>
      </p:sp>
    </p:spTree>
    <p:extLst>
      <p:ext uri="{BB962C8B-B14F-4D97-AF65-F5344CB8AC3E}">
        <p14:creationId xmlns:p14="http://schemas.microsoft.com/office/powerpoint/2010/main" val="313180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5F5CA8-D3A4-4726-A5C8-BD00E09E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487077"/>
            <a:ext cx="1860421" cy="365125"/>
          </a:xfrm>
        </p:spPr>
        <p:txBody>
          <a:bodyPr/>
          <a:lstStyle/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E03896-823B-403A-9E46-56E7581B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7944" y="648617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F0A5CB4-A0F8-4EE7-B1CF-6D170041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2989"/>
            <a:ext cx="8092592" cy="369332"/>
          </a:xfrm>
        </p:spPr>
        <p:txBody>
          <a:bodyPr/>
          <a:lstStyle/>
          <a:p>
            <a:pPr lvl="0"/>
            <a:r>
              <a:rPr lang="de-DE" sz="2400" dirty="0"/>
              <a:t>Global Leaders Group on AMR</a:t>
            </a:r>
          </a:p>
        </p:txBody>
      </p:sp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3F0BB723-F2E9-4581-92AD-E5F23DA8638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t="12065"/>
          <a:stretch/>
        </p:blipFill>
        <p:spPr>
          <a:xfrm>
            <a:off x="417228" y="1165865"/>
            <a:ext cx="8172537" cy="40324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AF3466EE-D809-4F89-AF77-2C5FDC951F5A}"/>
              </a:ext>
            </a:extLst>
          </p:cNvPr>
          <p:cNvSpPr/>
          <p:nvPr/>
        </p:nvSpPr>
        <p:spPr>
          <a:xfrm>
            <a:off x="7106260" y="3182089"/>
            <a:ext cx="1080120" cy="10389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63F635-26FB-45A5-8AD5-81C218F1B125}"/>
              </a:ext>
            </a:extLst>
          </p:cNvPr>
          <p:cNvSpPr/>
          <p:nvPr/>
        </p:nvSpPr>
        <p:spPr>
          <a:xfrm>
            <a:off x="377256" y="5350649"/>
            <a:ext cx="817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world leaders and experts from across sectors working together to accelerate political action on AMR</a:t>
            </a:r>
            <a:endParaRPr lang="en-GB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040B95F2-BC49-4600-98D1-492D6105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3482" y="6489440"/>
            <a:ext cx="5243070" cy="36512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https://www.amrleaders.org/members</a:t>
            </a:r>
          </a:p>
        </p:txBody>
      </p:sp>
    </p:spTree>
    <p:extLst>
      <p:ext uri="{BB962C8B-B14F-4D97-AF65-F5344CB8AC3E}">
        <p14:creationId xmlns:p14="http://schemas.microsoft.com/office/powerpoint/2010/main" val="273303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5223"/>
            <a:ext cx="7706563" cy="534104"/>
          </a:xfrm>
        </p:spPr>
        <p:txBody>
          <a:bodyPr anchor="t" anchorCtr="0"/>
          <a:lstStyle/>
          <a:p>
            <a:r>
              <a:rPr lang="en-GB" sz="2800" noProof="0" dirty="0"/>
              <a:t>Deutsche </a:t>
            </a:r>
            <a:r>
              <a:rPr lang="en-GB" sz="2800" noProof="0" dirty="0" err="1"/>
              <a:t>Antibiotika-Resistenzstrategie</a:t>
            </a:r>
            <a:endParaRPr lang="en-GB" sz="2800" noProof="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2305" y="1275509"/>
            <a:ext cx="7630615" cy="50101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2008 </a:t>
            </a:r>
            <a:r>
              <a:rPr lang="en-GB" noProof="0" dirty="0" err="1"/>
              <a:t>beschlossen</a:t>
            </a:r>
            <a:endParaRPr lang="en-GB" dirty="0"/>
          </a:p>
          <a:p>
            <a:r>
              <a:rPr lang="de-DE" dirty="0"/>
              <a:t>Bundesministerien für </a:t>
            </a:r>
          </a:p>
          <a:p>
            <a:pPr lvl="1"/>
            <a:r>
              <a:rPr lang="de-DE" dirty="0"/>
              <a:t>Gesundheit (BMG)</a:t>
            </a:r>
          </a:p>
          <a:p>
            <a:pPr lvl="1"/>
            <a:r>
              <a:rPr lang="de-DE" dirty="0"/>
              <a:t>Ernährung und Landwirtschaft (BMEL) </a:t>
            </a:r>
          </a:p>
          <a:p>
            <a:pPr lvl="1"/>
            <a:r>
              <a:rPr lang="de-DE" dirty="0"/>
              <a:t>Bildung und Forschung (BMBF)</a:t>
            </a:r>
            <a:br>
              <a:rPr lang="en-GB" b="0" noProof="0" dirty="0"/>
            </a:br>
            <a:endParaRPr lang="en-GB" noProof="0" dirty="0">
              <a:solidFill>
                <a:srgbClr val="336699"/>
              </a:solidFill>
            </a:endParaRPr>
          </a:p>
          <a:p>
            <a:pPr>
              <a:spcAft>
                <a:spcPct val="10000"/>
              </a:spcAft>
            </a:pPr>
            <a:r>
              <a:rPr lang="en-GB" noProof="0" dirty="0" err="1"/>
              <a:t>Ziele</a:t>
            </a:r>
            <a:endParaRPr lang="en-GB" noProof="0" dirty="0"/>
          </a:p>
          <a:p>
            <a:pPr lvl="1">
              <a:spcAft>
                <a:spcPct val="10000"/>
              </a:spcAft>
            </a:pPr>
            <a:r>
              <a:rPr lang="en-GB" noProof="0" dirty="0"/>
              <a:t>One-Health-Ansatz </a:t>
            </a:r>
            <a:r>
              <a:rPr lang="en-GB" noProof="0" dirty="0" err="1"/>
              <a:t>stärken</a:t>
            </a:r>
            <a:endParaRPr lang="en-GB" noProof="0" dirty="0"/>
          </a:p>
          <a:p>
            <a:pPr lvl="1">
              <a:spcAft>
                <a:spcPct val="10000"/>
              </a:spcAft>
            </a:pPr>
            <a:r>
              <a:rPr lang="en-GB" noProof="0" dirty="0" err="1"/>
              <a:t>Resistenzentwicklungen</a:t>
            </a:r>
            <a:r>
              <a:rPr lang="en-GB" noProof="0" dirty="0"/>
              <a:t> </a:t>
            </a:r>
            <a:r>
              <a:rPr lang="en-GB" noProof="0" dirty="0" err="1"/>
              <a:t>frühzeitig</a:t>
            </a:r>
            <a:r>
              <a:rPr lang="en-GB" noProof="0" dirty="0"/>
              <a:t> </a:t>
            </a:r>
            <a:r>
              <a:rPr lang="en-GB" noProof="0" dirty="0" err="1"/>
              <a:t>erkennen</a:t>
            </a:r>
            <a:endParaRPr lang="en-GB" noProof="0" dirty="0"/>
          </a:p>
          <a:p>
            <a:pPr lvl="1">
              <a:spcAft>
                <a:spcPct val="10000"/>
              </a:spcAft>
            </a:pPr>
            <a:r>
              <a:rPr lang="en-GB" noProof="0" dirty="0" err="1"/>
              <a:t>Therapieoptionen</a:t>
            </a:r>
            <a:r>
              <a:rPr lang="en-GB" noProof="0" dirty="0"/>
              <a:t> </a:t>
            </a:r>
            <a:r>
              <a:rPr lang="en-GB" noProof="0" dirty="0" err="1"/>
              <a:t>erhalten</a:t>
            </a:r>
            <a:r>
              <a:rPr lang="en-GB" noProof="0" dirty="0"/>
              <a:t> und </a:t>
            </a:r>
            <a:r>
              <a:rPr lang="en-GB" noProof="0" dirty="0" err="1"/>
              <a:t>verbessern</a:t>
            </a:r>
            <a:endParaRPr lang="en-GB" noProof="0" dirty="0"/>
          </a:p>
          <a:p>
            <a:pPr lvl="1">
              <a:spcAft>
                <a:spcPct val="10000"/>
              </a:spcAft>
            </a:pPr>
            <a:r>
              <a:rPr lang="en-GB" noProof="0" dirty="0" err="1"/>
              <a:t>Infektionsketten</a:t>
            </a:r>
            <a:r>
              <a:rPr lang="en-GB" noProof="0" dirty="0"/>
              <a:t> </a:t>
            </a:r>
            <a:r>
              <a:rPr lang="en-GB" noProof="0" dirty="0" err="1"/>
              <a:t>frühzeitig</a:t>
            </a:r>
            <a:r>
              <a:rPr lang="en-GB" noProof="0" dirty="0"/>
              <a:t> </a:t>
            </a:r>
            <a:r>
              <a:rPr lang="en-GB" noProof="0" dirty="0" err="1"/>
              <a:t>unterbrechen</a:t>
            </a:r>
            <a:r>
              <a:rPr lang="en-GB" noProof="0" dirty="0"/>
              <a:t> und </a:t>
            </a:r>
            <a:r>
              <a:rPr lang="en-GB" noProof="0" dirty="0" err="1"/>
              <a:t>Infektionen</a:t>
            </a:r>
            <a:r>
              <a:rPr lang="en-GB" noProof="0" dirty="0"/>
              <a:t> </a:t>
            </a:r>
            <a:r>
              <a:rPr lang="en-GB" noProof="0" dirty="0" err="1"/>
              <a:t>vermeiden</a:t>
            </a:r>
            <a:endParaRPr lang="en-GB" noProof="0" dirty="0"/>
          </a:p>
          <a:p>
            <a:pPr lvl="1">
              <a:spcAft>
                <a:spcPct val="10000"/>
              </a:spcAft>
            </a:pPr>
            <a:r>
              <a:rPr lang="en-GB" noProof="0" dirty="0" err="1"/>
              <a:t>Bewusstsein</a:t>
            </a:r>
            <a:r>
              <a:rPr lang="en-GB" noProof="0" dirty="0"/>
              <a:t> </a:t>
            </a:r>
            <a:r>
              <a:rPr lang="en-GB" noProof="0" dirty="0" err="1"/>
              <a:t>fördern</a:t>
            </a:r>
            <a:r>
              <a:rPr lang="en-GB" noProof="0" dirty="0"/>
              <a:t> und </a:t>
            </a:r>
            <a:r>
              <a:rPr lang="en-GB" noProof="0" dirty="0" err="1"/>
              <a:t>Kompetenzen</a:t>
            </a:r>
            <a:r>
              <a:rPr lang="en-GB" noProof="0" dirty="0"/>
              <a:t> </a:t>
            </a:r>
            <a:r>
              <a:rPr lang="en-GB" noProof="0" dirty="0" err="1"/>
              <a:t>stärken</a:t>
            </a:r>
            <a:endParaRPr lang="en-GB" noProof="0" dirty="0"/>
          </a:p>
          <a:p>
            <a:pPr lvl="1">
              <a:spcAft>
                <a:spcPct val="10000"/>
              </a:spcAft>
            </a:pPr>
            <a:r>
              <a:rPr lang="en-GB" dirty="0" err="1"/>
              <a:t>Forschung</a:t>
            </a:r>
            <a:r>
              <a:rPr lang="en-GB" dirty="0"/>
              <a:t> und </a:t>
            </a:r>
            <a:r>
              <a:rPr lang="en-GB" dirty="0" err="1"/>
              <a:t>Entwicklung</a:t>
            </a:r>
            <a:r>
              <a:rPr lang="en-GB" dirty="0"/>
              <a:t> </a:t>
            </a:r>
            <a:r>
              <a:rPr lang="en-GB" dirty="0" err="1"/>
              <a:t>unterstützen</a:t>
            </a:r>
            <a:endParaRPr lang="en-GB" dirty="0"/>
          </a:p>
          <a:p>
            <a:pPr lvl="2">
              <a:spcAft>
                <a:spcPct val="10000"/>
              </a:spcAft>
            </a:pPr>
            <a:r>
              <a:rPr lang="en-GB" noProof="0" dirty="0"/>
              <a:t>Neue </a:t>
            </a:r>
            <a:r>
              <a:rPr lang="en-GB" noProof="0" dirty="0" err="1"/>
              <a:t>Antibiotika</a:t>
            </a:r>
            <a:endParaRPr lang="en-GB" noProof="0" dirty="0"/>
          </a:p>
          <a:p>
            <a:pPr lvl="2">
              <a:spcAft>
                <a:spcPct val="10000"/>
              </a:spcAft>
            </a:pPr>
            <a:r>
              <a:rPr lang="en-GB" noProof="0" dirty="0" err="1"/>
              <a:t>Alternativen</a:t>
            </a:r>
            <a:r>
              <a:rPr lang="en-GB" noProof="0" dirty="0"/>
              <a:t> </a:t>
            </a:r>
            <a:r>
              <a:rPr lang="en-GB" noProof="0" dirty="0" err="1"/>
              <a:t>zur</a:t>
            </a:r>
            <a:r>
              <a:rPr lang="en-GB" noProof="0" dirty="0"/>
              <a:t> </a:t>
            </a:r>
            <a:r>
              <a:rPr lang="en-GB" noProof="0" dirty="0" err="1"/>
              <a:t>Antibiotika-Therapie</a:t>
            </a:r>
            <a:endParaRPr lang="en-GB" noProof="0" dirty="0"/>
          </a:p>
          <a:p>
            <a:pPr lvl="2">
              <a:spcAft>
                <a:spcPct val="10000"/>
              </a:spcAft>
            </a:pPr>
            <a:r>
              <a:rPr lang="en-GB" dirty="0" err="1"/>
              <a:t>Impfstoffe</a:t>
            </a:r>
            <a:endParaRPr lang="en-GB" noProof="0" dirty="0"/>
          </a:p>
          <a:p>
            <a:pPr>
              <a:spcAft>
                <a:spcPct val="10000"/>
              </a:spcAft>
            </a:pPr>
            <a:endParaRPr lang="en-GB" noProof="0" dirty="0"/>
          </a:p>
          <a:p>
            <a:pPr>
              <a:spcAft>
                <a:spcPct val="10000"/>
              </a:spcAft>
            </a:pPr>
            <a:endParaRPr lang="en-GB" b="0" noProof="0" dirty="0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6807" y="1089327"/>
            <a:ext cx="2488341" cy="172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25704" y="6614762"/>
            <a:ext cx="496872" cy="195750"/>
          </a:xfrm>
        </p:spPr>
        <p:txBody>
          <a:bodyPr/>
          <a:lstStyle/>
          <a:p>
            <a:pPr>
              <a:defRPr/>
            </a:pPr>
            <a:fld id="{F80491E0-3F22-46A1-A359-3A43A1A2D2EF}" type="slidenum">
              <a:rPr lang="de-DE">
                <a:solidFill>
                  <a:srgbClr val="0070C0"/>
                </a:solidFill>
              </a:rPr>
              <a:pPr>
                <a:defRPr/>
              </a:pPr>
              <a:t>16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440137"/>
            <a:ext cx="1860421" cy="365125"/>
          </a:xfrm>
        </p:spPr>
        <p:txBody>
          <a:bodyPr/>
          <a:lstStyle/>
          <a:p>
            <a:r>
              <a:rPr lang="de-DE" dirty="0"/>
              <a:t>07.11.2022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51211E22-F90C-4A77-B78E-6F8A8E88531E}"/>
              </a:ext>
            </a:extLst>
          </p:cNvPr>
          <p:cNvSpPr/>
          <p:nvPr/>
        </p:nvSpPr>
        <p:spPr>
          <a:xfrm rot="10800000">
            <a:off x="4946453" y="3230881"/>
            <a:ext cx="905691" cy="26996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C48811E3-9F3F-4DCA-AFFD-52C4AD55B62C}"/>
              </a:ext>
            </a:extLst>
          </p:cNvPr>
          <p:cNvSpPr/>
          <p:nvPr/>
        </p:nvSpPr>
        <p:spPr>
          <a:xfrm rot="10800000">
            <a:off x="4946453" y="5321235"/>
            <a:ext cx="905691" cy="26996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173DB16-27F6-4406-99CC-695AF245C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172" y="4604657"/>
            <a:ext cx="1694523" cy="1543594"/>
          </a:xfrm>
          <a:prstGeom prst="rect">
            <a:avLst/>
          </a:prstGeom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76BD4502-C9C0-4E34-91D1-55740F90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3482" y="6489440"/>
            <a:ext cx="5243070" cy="36512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https://www.bundesgesundheitsministerium.de/fileadmin/Dateien/3_Downloads/D/DART_2020/BMG_DART_2020_Abschlussbericht_bf.pdf</a:t>
            </a:r>
          </a:p>
        </p:txBody>
      </p:sp>
    </p:spTree>
    <p:extLst>
      <p:ext uri="{BB962C8B-B14F-4D97-AF65-F5344CB8AC3E}">
        <p14:creationId xmlns:p14="http://schemas.microsoft.com/office/powerpoint/2010/main" val="4230281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DBA5CCD-6449-47E8-9E05-D41F3C9F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97D8757-6C60-4B8A-B3F3-95C6B2B807A6}"/>
              </a:ext>
            </a:extLst>
          </p:cNvPr>
          <p:cNvGrpSpPr/>
          <p:nvPr/>
        </p:nvGrpSpPr>
        <p:grpSpPr>
          <a:xfrm>
            <a:off x="413157" y="1313899"/>
            <a:ext cx="7829431" cy="4955908"/>
            <a:chOff x="413157" y="1313899"/>
            <a:chExt cx="7829431" cy="4955908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DAC644FC-46AF-4964-B842-6B27DC45467D}"/>
                </a:ext>
              </a:extLst>
            </p:cNvPr>
            <p:cNvSpPr/>
            <p:nvPr/>
          </p:nvSpPr>
          <p:spPr>
            <a:xfrm>
              <a:off x="413157" y="1418402"/>
              <a:ext cx="3871801" cy="4851405"/>
            </a:xfrm>
            <a:custGeom>
              <a:avLst/>
              <a:gdLst>
                <a:gd name="connsiteX0" fmla="*/ 0 w 1907291"/>
                <a:gd name="connsiteY0" fmla="*/ 190729 h 4851405"/>
                <a:gd name="connsiteX1" fmla="*/ 190729 w 1907291"/>
                <a:gd name="connsiteY1" fmla="*/ 0 h 4851405"/>
                <a:gd name="connsiteX2" fmla="*/ 1716562 w 1907291"/>
                <a:gd name="connsiteY2" fmla="*/ 0 h 4851405"/>
                <a:gd name="connsiteX3" fmla="*/ 1907291 w 1907291"/>
                <a:gd name="connsiteY3" fmla="*/ 190729 h 4851405"/>
                <a:gd name="connsiteX4" fmla="*/ 1907291 w 1907291"/>
                <a:gd name="connsiteY4" fmla="*/ 4660676 h 4851405"/>
                <a:gd name="connsiteX5" fmla="*/ 1716562 w 1907291"/>
                <a:gd name="connsiteY5" fmla="*/ 4851405 h 4851405"/>
                <a:gd name="connsiteX6" fmla="*/ 190729 w 1907291"/>
                <a:gd name="connsiteY6" fmla="*/ 4851405 h 4851405"/>
                <a:gd name="connsiteX7" fmla="*/ 0 w 1907291"/>
                <a:gd name="connsiteY7" fmla="*/ 4660676 h 4851405"/>
                <a:gd name="connsiteX8" fmla="*/ 0 w 1907291"/>
                <a:gd name="connsiteY8" fmla="*/ 190729 h 485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291" h="4851405">
                  <a:moveTo>
                    <a:pt x="0" y="190729"/>
                  </a:moveTo>
                  <a:cubicBezTo>
                    <a:pt x="0" y="85392"/>
                    <a:pt x="85392" y="0"/>
                    <a:pt x="190729" y="0"/>
                  </a:cubicBezTo>
                  <a:lnTo>
                    <a:pt x="1716562" y="0"/>
                  </a:lnTo>
                  <a:cubicBezTo>
                    <a:pt x="1821899" y="0"/>
                    <a:pt x="1907291" y="85392"/>
                    <a:pt x="1907291" y="190729"/>
                  </a:cubicBezTo>
                  <a:lnTo>
                    <a:pt x="1907291" y="4660676"/>
                  </a:lnTo>
                  <a:cubicBezTo>
                    <a:pt x="1907291" y="4766013"/>
                    <a:pt x="1821899" y="4851405"/>
                    <a:pt x="1716562" y="4851405"/>
                  </a:cubicBezTo>
                  <a:lnTo>
                    <a:pt x="190729" y="4851405"/>
                  </a:lnTo>
                  <a:cubicBezTo>
                    <a:pt x="85392" y="4851405"/>
                    <a:pt x="0" y="4766013"/>
                    <a:pt x="0" y="4660676"/>
                  </a:cubicBezTo>
                  <a:lnTo>
                    <a:pt x="0" y="1907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2118362" rIns="177800" bIns="1148081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 err="1"/>
                <a:t>Beispiele</a:t>
              </a:r>
              <a:r>
                <a:rPr lang="en-US" sz="2500" b="1" kern="1200" dirty="0"/>
                <a:t> </a:t>
              </a:r>
              <a:r>
                <a:rPr lang="en-US" sz="2500" b="1" kern="1200" dirty="0" err="1"/>
                <a:t>für</a:t>
              </a:r>
              <a:r>
                <a:rPr lang="en-US" sz="2500" b="1" kern="1200" dirty="0"/>
                <a:t> </a:t>
              </a:r>
              <a:r>
                <a:rPr lang="en-US" sz="2500" b="1" kern="1200" dirty="0" err="1"/>
                <a:t>internationale</a:t>
              </a:r>
              <a:r>
                <a:rPr lang="en-US" sz="2500" b="1" kern="1200" dirty="0"/>
                <a:t> </a:t>
              </a:r>
              <a:r>
                <a:rPr lang="en-US" sz="2500" b="1" kern="1200" dirty="0" err="1"/>
                <a:t>Kooperationen</a:t>
              </a:r>
              <a:r>
                <a:rPr lang="en-US" sz="2500" b="1" kern="1200" dirty="0"/>
                <a:t> des RKI </a:t>
              </a:r>
              <a:r>
                <a:rPr lang="en-US" sz="2500" b="1" kern="1200" dirty="0" err="1"/>
                <a:t>zu</a:t>
              </a:r>
              <a:r>
                <a:rPr lang="en-US" sz="2500" b="1" kern="1200" dirty="0"/>
                <a:t> AMR</a:t>
              </a:r>
              <a:endParaRPr lang="en-US" sz="2500" b="0" kern="1200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E78AAE5D-C4B4-43C4-BA33-2F217995FDEB}"/>
                </a:ext>
              </a:extLst>
            </p:cNvPr>
            <p:cNvSpPr/>
            <p:nvPr/>
          </p:nvSpPr>
          <p:spPr>
            <a:xfrm>
              <a:off x="4370787" y="1313899"/>
              <a:ext cx="1907291" cy="4851405"/>
            </a:xfrm>
            <a:custGeom>
              <a:avLst/>
              <a:gdLst>
                <a:gd name="connsiteX0" fmla="*/ 0 w 1907291"/>
                <a:gd name="connsiteY0" fmla="*/ 190729 h 4851405"/>
                <a:gd name="connsiteX1" fmla="*/ 190729 w 1907291"/>
                <a:gd name="connsiteY1" fmla="*/ 0 h 4851405"/>
                <a:gd name="connsiteX2" fmla="*/ 1716562 w 1907291"/>
                <a:gd name="connsiteY2" fmla="*/ 0 h 4851405"/>
                <a:gd name="connsiteX3" fmla="*/ 1907291 w 1907291"/>
                <a:gd name="connsiteY3" fmla="*/ 190729 h 4851405"/>
                <a:gd name="connsiteX4" fmla="*/ 1907291 w 1907291"/>
                <a:gd name="connsiteY4" fmla="*/ 4660676 h 4851405"/>
                <a:gd name="connsiteX5" fmla="*/ 1716562 w 1907291"/>
                <a:gd name="connsiteY5" fmla="*/ 4851405 h 4851405"/>
                <a:gd name="connsiteX6" fmla="*/ 190729 w 1907291"/>
                <a:gd name="connsiteY6" fmla="*/ 4851405 h 4851405"/>
                <a:gd name="connsiteX7" fmla="*/ 0 w 1907291"/>
                <a:gd name="connsiteY7" fmla="*/ 4660676 h 4851405"/>
                <a:gd name="connsiteX8" fmla="*/ 0 w 1907291"/>
                <a:gd name="connsiteY8" fmla="*/ 190729 h 485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291" h="4851405">
                  <a:moveTo>
                    <a:pt x="0" y="190729"/>
                  </a:moveTo>
                  <a:cubicBezTo>
                    <a:pt x="0" y="85392"/>
                    <a:pt x="85392" y="0"/>
                    <a:pt x="190729" y="0"/>
                  </a:cubicBezTo>
                  <a:lnTo>
                    <a:pt x="1716562" y="0"/>
                  </a:lnTo>
                  <a:cubicBezTo>
                    <a:pt x="1821899" y="0"/>
                    <a:pt x="1907291" y="85392"/>
                    <a:pt x="1907291" y="190729"/>
                  </a:cubicBezTo>
                  <a:lnTo>
                    <a:pt x="1907291" y="4660676"/>
                  </a:lnTo>
                  <a:cubicBezTo>
                    <a:pt x="1907291" y="4766013"/>
                    <a:pt x="1821899" y="4851405"/>
                    <a:pt x="1716562" y="4851405"/>
                  </a:cubicBezTo>
                  <a:lnTo>
                    <a:pt x="190729" y="4851405"/>
                  </a:lnTo>
                  <a:cubicBezTo>
                    <a:pt x="85392" y="4851405"/>
                    <a:pt x="0" y="4766013"/>
                    <a:pt x="0" y="4660676"/>
                  </a:cubicBezTo>
                  <a:lnTo>
                    <a:pt x="0" y="190729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2118362" rIns="177800" bIns="1148081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500" b="0" kern="1200" noProof="0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99418BC-7963-4D2C-9022-0A8A3D4AC705}"/>
                </a:ext>
              </a:extLst>
            </p:cNvPr>
            <p:cNvSpPr/>
            <p:nvPr/>
          </p:nvSpPr>
          <p:spPr>
            <a:xfrm>
              <a:off x="4516673" y="1604983"/>
              <a:ext cx="1615517" cy="1615517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2162D39-722B-4381-AB88-EDD6CDD9D3D3}"/>
                </a:ext>
              </a:extLst>
            </p:cNvPr>
            <p:cNvSpPr/>
            <p:nvPr/>
          </p:nvSpPr>
          <p:spPr>
            <a:xfrm>
              <a:off x="6335297" y="1313899"/>
              <a:ext cx="1907291" cy="4851405"/>
            </a:xfrm>
            <a:custGeom>
              <a:avLst/>
              <a:gdLst>
                <a:gd name="connsiteX0" fmla="*/ 0 w 1907291"/>
                <a:gd name="connsiteY0" fmla="*/ 190729 h 4851405"/>
                <a:gd name="connsiteX1" fmla="*/ 190729 w 1907291"/>
                <a:gd name="connsiteY1" fmla="*/ 0 h 4851405"/>
                <a:gd name="connsiteX2" fmla="*/ 1716562 w 1907291"/>
                <a:gd name="connsiteY2" fmla="*/ 0 h 4851405"/>
                <a:gd name="connsiteX3" fmla="*/ 1907291 w 1907291"/>
                <a:gd name="connsiteY3" fmla="*/ 190729 h 4851405"/>
                <a:gd name="connsiteX4" fmla="*/ 1907291 w 1907291"/>
                <a:gd name="connsiteY4" fmla="*/ 4660676 h 4851405"/>
                <a:gd name="connsiteX5" fmla="*/ 1716562 w 1907291"/>
                <a:gd name="connsiteY5" fmla="*/ 4851405 h 4851405"/>
                <a:gd name="connsiteX6" fmla="*/ 190729 w 1907291"/>
                <a:gd name="connsiteY6" fmla="*/ 4851405 h 4851405"/>
                <a:gd name="connsiteX7" fmla="*/ 0 w 1907291"/>
                <a:gd name="connsiteY7" fmla="*/ 4660676 h 4851405"/>
                <a:gd name="connsiteX8" fmla="*/ 0 w 1907291"/>
                <a:gd name="connsiteY8" fmla="*/ 190729 h 485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291" h="4851405">
                  <a:moveTo>
                    <a:pt x="0" y="190729"/>
                  </a:moveTo>
                  <a:cubicBezTo>
                    <a:pt x="0" y="85392"/>
                    <a:pt x="85392" y="0"/>
                    <a:pt x="190729" y="0"/>
                  </a:cubicBezTo>
                  <a:lnTo>
                    <a:pt x="1716562" y="0"/>
                  </a:lnTo>
                  <a:cubicBezTo>
                    <a:pt x="1821899" y="0"/>
                    <a:pt x="1907291" y="85392"/>
                    <a:pt x="1907291" y="190729"/>
                  </a:cubicBezTo>
                  <a:lnTo>
                    <a:pt x="1907291" y="4660676"/>
                  </a:lnTo>
                  <a:cubicBezTo>
                    <a:pt x="1907291" y="4766013"/>
                    <a:pt x="1821899" y="4851405"/>
                    <a:pt x="1716562" y="4851405"/>
                  </a:cubicBezTo>
                  <a:lnTo>
                    <a:pt x="190729" y="4851405"/>
                  </a:lnTo>
                  <a:cubicBezTo>
                    <a:pt x="85392" y="4851405"/>
                    <a:pt x="0" y="4766013"/>
                    <a:pt x="0" y="4660676"/>
                  </a:cubicBezTo>
                  <a:lnTo>
                    <a:pt x="0" y="190729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2118362" rIns="177800" bIns="1148081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b="0" kern="1200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A1F019E-7E21-4764-ACF4-AE711306FC52}"/>
                </a:ext>
              </a:extLst>
            </p:cNvPr>
            <p:cNvSpPr/>
            <p:nvPr/>
          </p:nvSpPr>
          <p:spPr>
            <a:xfrm>
              <a:off x="6481183" y="1604983"/>
              <a:ext cx="1615517" cy="1615517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A57F08AF-3E61-4E74-A876-575FC61BAD73}"/>
              </a:ext>
            </a:extLst>
          </p:cNvPr>
          <p:cNvSpPr/>
          <p:nvPr/>
        </p:nvSpPr>
        <p:spPr>
          <a:xfrm>
            <a:off x="1301713" y="1625886"/>
            <a:ext cx="1803113" cy="1803113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BD74A743-F201-4FBF-9E55-A0ABC04B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477291"/>
            <a:ext cx="1860421" cy="365125"/>
          </a:xfrm>
        </p:spPr>
        <p:txBody>
          <a:bodyPr/>
          <a:lstStyle/>
          <a:p>
            <a:r>
              <a:rPr lang="de-DE" dirty="0"/>
              <a:t>07.11.2022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A44250AD-A89E-4D5E-BE1B-D887B464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0591" y="6476384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799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42862" y="6492875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548853"/>
            <a:ext cx="8092592" cy="738664"/>
          </a:xfrm>
        </p:spPr>
        <p:txBody>
          <a:bodyPr/>
          <a:lstStyle/>
          <a:p>
            <a:r>
              <a:rPr lang="de-DE" sz="2400" dirty="0"/>
              <a:t>AMR-Kooperationen mit anderen Ländern</a:t>
            </a:r>
            <a:br>
              <a:rPr lang="en-GB" sz="2400" dirty="0"/>
            </a:br>
            <a:endParaRPr lang="en-AU" sz="24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1704483" y="1484784"/>
          <a:ext cx="8208912" cy="444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2" descr="Image result for NCDC nigeria">
            <a:extLst>
              <a:ext uri="{FF2B5EF4-FFF2-40B4-BE49-F238E27FC236}">
                <a16:creationId xmlns:a16="http://schemas.microsoft.com/office/drawing/2014/main" id="{52861439-04BF-4203-9BE8-03A2D270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25" y="5656205"/>
            <a:ext cx="2181729" cy="6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4E430F4B-71B3-4DAF-A867-3C8AB8FB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50" y="5599782"/>
            <a:ext cx="1265562" cy="74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CA381F7-E988-4466-8644-2F401E1A24C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00" t="37401" r="80292" b="46539"/>
          <a:stretch/>
        </p:blipFill>
        <p:spPr>
          <a:xfrm>
            <a:off x="5093475" y="4559354"/>
            <a:ext cx="1262563" cy="82610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2036EDC-2F47-403B-BD6D-32101F3762E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90" t="37401" r="61025" b="47678"/>
          <a:stretch/>
        </p:blipFill>
        <p:spPr>
          <a:xfrm>
            <a:off x="6400142" y="4601401"/>
            <a:ext cx="1434266" cy="767466"/>
          </a:xfrm>
          <a:prstGeom prst="rect">
            <a:avLst/>
          </a:prstGeom>
        </p:spPr>
      </p:pic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5F48ED3D-6D06-4401-8A2C-6F2A1A34D68E}"/>
              </a:ext>
            </a:extLst>
          </p:cNvPr>
          <p:cNvSpPr txBox="1">
            <a:spLocks/>
          </p:cNvSpPr>
          <p:nvPr/>
        </p:nvSpPr>
        <p:spPr>
          <a:xfrm>
            <a:off x="4815075" y="2475523"/>
            <a:ext cx="4231830" cy="122413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Sehr geringe Anzahl von Blutkulturen</a:t>
            </a:r>
          </a:p>
          <a:p>
            <a:r>
              <a:rPr lang="de-DE" sz="1600" b="1" dirty="0"/>
              <a:t>Patienten bezahlen für die Diagnostik</a:t>
            </a:r>
          </a:p>
          <a:p>
            <a:r>
              <a:rPr lang="de-DE" sz="1600" b="1" dirty="0"/>
              <a:t>Ergebnisse oft nicht an Ärzte zurückgesandt oder von schlechter Qualität - Misstrauen</a:t>
            </a: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F70CCA81-12EC-41B7-BA2A-0E5DCDFDB5CD}"/>
              </a:ext>
            </a:extLst>
          </p:cNvPr>
          <p:cNvSpPr txBox="1">
            <a:spLocks/>
          </p:cNvSpPr>
          <p:nvPr/>
        </p:nvSpPr>
        <p:spPr>
          <a:xfrm>
            <a:off x="4831489" y="1558260"/>
            <a:ext cx="3946969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Herausforderungen der AMR-Diagnostik im Krankenhaus in LMICs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223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0245" y="5567170"/>
            <a:ext cx="8092592" cy="769441"/>
          </a:xfrm>
        </p:spPr>
        <p:txBody>
          <a:bodyPr/>
          <a:lstStyle/>
          <a:p>
            <a:pPr algn="ctr"/>
            <a:r>
              <a:rPr lang="de-DE" sz="2800" dirty="0"/>
              <a:t>Vielen Dank für Ihre Aufmerksamkeit!</a:t>
            </a:r>
            <a:br>
              <a:rPr lang="de-DE" dirty="0"/>
            </a:b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42862" y="6495008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562932" y="6465414"/>
            <a:ext cx="1860421" cy="365125"/>
          </a:xfrm>
        </p:spPr>
        <p:txBody>
          <a:bodyPr/>
          <a:lstStyle/>
          <a:p>
            <a:r>
              <a:rPr lang="de-DE" dirty="0"/>
              <a:t>07.11.2022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51844" y="1076241"/>
            <a:ext cx="36577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Danksagung</a:t>
            </a:r>
          </a:p>
          <a:p>
            <a:r>
              <a:rPr lang="de-DE" b="1" dirty="0"/>
              <a:t>FG37</a:t>
            </a:r>
            <a:endParaRPr lang="de-DE" dirty="0"/>
          </a:p>
          <a:p>
            <a:r>
              <a:rPr lang="de-DE" dirty="0"/>
              <a:t>	Sara Tomczyk</a:t>
            </a:r>
          </a:p>
          <a:p>
            <a:r>
              <a:rPr lang="de-DE" dirty="0"/>
              <a:t>	Tim </a:t>
            </a:r>
            <a:r>
              <a:rPr lang="de-DE" dirty="0" err="1"/>
              <a:t>Eckmanns</a:t>
            </a:r>
            <a:endParaRPr lang="de-DE" dirty="0"/>
          </a:p>
          <a:p>
            <a:r>
              <a:rPr lang="de-DE" dirty="0"/>
              <a:t>	Sebastian Haller</a:t>
            </a:r>
          </a:p>
          <a:p>
            <a:r>
              <a:rPr lang="de-DE" dirty="0"/>
              <a:t>	Muna Abu Sin</a:t>
            </a:r>
          </a:p>
          <a:p>
            <a:endParaRPr lang="de-DE" dirty="0"/>
          </a:p>
          <a:p>
            <a:endParaRPr lang="de-DE" b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43341" y="4593539"/>
            <a:ext cx="146065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>
                <a:solidFill>
                  <a:srgbClr val="006EC7"/>
                </a:solidFill>
              </a:rPr>
              <a:t>Kontakt</a:t>
            </a:r>
          </a:p>
          <a:p>
            <a:r>
              <a:rPr lang="de-DE" dirty="0"/>
              <a:t>LaerA@rki.de</a:t>
            </a:r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402B3DD-975E-4843-89D2-4A62771E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041" y="1472887"/>
            <a:ext cx="5919407" cy="36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42862" y="6492875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EF1D6C5-407B-41C5-B952-57B07876D793}"/>
              </a:ext>
            </a:extLst>
          </p:cNvPr>
          <p:cNvGrpSpPr/>
          <p:nvPr/>
        </p:nvGrpSpPr>
        <p:grpSpPr>
          <a:xfrm>
            <a:off x="295879" y="1270823"/>
            <a:ext cx="7800821" cy="4851405"/>
            <a:chOff x="441767" y="1313899"/>
            <a:chExt cx="7800821" cy="4851405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8B48047-529E-4FE3-A1D2-5712CF6D571D}"/>
                </a:ext>
              </a:extLst>
            </p:cNvPr>
            <p:cNvSpPr/>
            <p:nvPr/>
          </p:nvSpPr>
          <p:spPr>
            <a:xfrm>
              <a:off x="441767" y="1313899"/>
              <a:ext cx="3871801" cy="4851405"/>
            </a:xfrm>
            <a:custGeom>
              <a:avLst/>
              <a:gdLst>
                <a:gd name="connsiteX0" fmla="*/ 0 w 1907291"/>
                <a:gd name="connsiteY0" fmla="*/ 190729 h 4851405"/>
                <a:gd name="connsiteX1" fmla="*/ 190729 w 1907291"/>
                <a:gd name="connsiteY1" fmla="*/ 0 h 4851405"/>
                <a:gd name="connsiteX2" fmla="*/ 1716562 w 1907291"/>
                <a:gd name="connsiteY2" fmla="*/ 0 h 4851405"/>
                <a:gd name="connsiteX3" fmla="*/ 1907291 w 1907291"/>
                <a:gd name="connsiteY3" fmla="*/ 190729 h 4851405"/>
                <a:gd name="connsiteX4" fmla="*/ 1907291 w 1907291"/>
                <a:gd name="connsiteY4" fmla="*/ 4660676 h 4851405"/>
                <a:gd name="connsiteX5" fmla="*/ 1716562 w 1907291"/>
                <a:gd name="connsiteY5" fmla="*/ 4851405 h 4851405"/>
                <a:gd name="connsiteX6" fmla="*/ 190729 w 1907291"/>
                <a:gd name="connsiteY6" fmla="*/ 4851405 h 4851405"/>
                <a:gd name="connsiteX7" fmla="*/ 0 w 1907291"/>
                <a:gd name="connsiteY7" fmla="*/ 4660676 h 4851405"/>
                <a:gd name="connsiteX8" fmla="*/ 0 w 1907291"/>
                <a:gd name="connsiteY8" fmla="*/ 190729 h 485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291" h="4851405">
                  <a:moveTo>
                    <a:pt x="0" y="190729"/>
                  </a:moveTo>
                  <a:cubicBezTo>
                    <a:pt x="0" y="85392"/>
                    <a:pt x="85392" y="0"/>
                    <a:pt x="190729" y="0"/>
                  </a:cubicBezTo>
                  <a:lnTo>
                    <a:pt x="1716562" y="0"/>
                  </a:lnTo>
                  <a:cubicBezTo>
                    <a:pt x="1821899" y="0"/>
                    <a:pt x="1907291" y="85392"/>
                    <a:pt x="1907291" y="190729"/>
                  </a:cubicBezTo>
                  <a:lnTo>
                    <a:pt x="1907291" y="4660676"/>
                  </a:lnTo>
                  <a:cubicBezTo>
                    <a:pt x="1907291" y="4766013"/>
                    <a:pt x="1821899" y="4851405"/>
                    <a:pt x="1716562" y="4851405"/>
                  </a:cubicBezTo>
                  <a:lnTo>
                    <a:pt x="190729" y="4851405"/>
                  </a:lnTo>
                  <a:cubicBezTo>
                    <a:pt x="85392" y="4851405"/>
                    <a:pt x="0" y="4766013"/>
                    <a:pt x="0" y="4660676"/>
                  </a:cubicBezTo>
                  <a:lnTo>
                    <a:pt x="0" y="1907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2118362" rIns="177800" bIns="1148081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Was </a:t>
              </a:r>
              <a:r>
                <a:rPr lang="en-US" sz="2500" b="1" kern="1200" dirty="0" err="1"/>
                <a:t>ist</a:t>
              </a:r>
              <a:r>
                <a:rPr lang="en-US" sz="2500" b="1" kern="1200" dirty="0"/>
                <a:t> AMR und </a:t>
              </a:r>
              <a:r>
                <a:rPr lang="en-US" sz="2500" b="1" kern="1200" dirty="0" err="1"/>
                <a:t>wie</a:t>
              </a:r>
              <a:r>
                <a:rPr lang="en-US" sz="2500" b="1" kern="1200" dirty="0"/>
                <a:t> </a:t>
              </a:r>
              <a:r>
                <a:rPr lang="en-US" sz="2500" b="1" kern="1200" dirty="0" err="1"/>
                <a:t>wird</a:t>
              </a:r>
              <a:r>
                <a:rPr lang="en-US" sz="2500" b="1" kern="1200" dirty="0"/>
                <a:t> es </a:t>
              </a:r>
              <a:r>
                <a:rPr lang="en-US" sz="2500" b="1" kern="1200" dirty="0" err="1"/>
                <a:t>verbreitet</a:t>
              </a:r>
              <a:r>
                <a:rPr lang="en-US" sz="2500" b="1" kern="1200" dirty="0"/>
                <a:t>?</a:t>
              </a:r>
              <a:endParaRPr lang="en-US" sz="2500" b="0" kern="1200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5BA046C2-DBD4-42CA-AE18-B0EB2CFF9A0C}"/>
                </a:ext>
              </a:extLst>
            </p:cNvPr>
            <p:cNvSpPr/>
            <p:nvPr/>
          </p:nvSpPr>
          <p:spPr>
            <a:xfrm>
              <a:off x="1484637" y="1604983"/>
              <a:ext cx="1615517" cy="1615517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3000" r="-3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8828E1E-F44F-4E01-B07A-FA12E539B086}"/>
                </a:ext>
              </a:extLst>
            </p:cNvPr>
            <p:cNvSpPr/>
            <p:nvPr/>
          </p:nvSpPr>
          <p:spPr>
            <a:xfrm>
              <a:off x="4370787" y="1313899"/>
              <a:ext cx="1907291" cy="4851405"/>
            </a:xfrm>
            <a:custGeom>
              <a:avLst/>
              <a:gdLst>
                <a:gd name="connsiteX0" fmla="*/ 0 w 1907291"/>
                <a:gd name="connsiteY0" fmla="*/ 190729 h 4851405"/>
                <a:gd name="connsiteX1" fmla="*/ 190729 w 1907291"/>
                <a:gd name="connsiteY1" fmla="*/ 0 h 4851405"/>
                <a:gd name="connsiteX2" fmla="*/ 1716562 w 1907291"/>
                <a:gd name="connsiteY2" fmla="*/ 0 h 4851405"/>
                <a:gd name="connsiteX3" fmla="*/ 1907291 w 1907291"/>
                <a:gd name="connsiteY3" fmla="*/ 190729 h 4851405"/>
                <a:gd name="connsiteX4" fmla="*/ 1907291 w 1907291"/>
                <a:gd name="connsiteY4" fmla="*/ 4660676 h 4851405"/>
                <a:gd name="connsiteX5" fmla="*/ 1716562 w 1907291"/>
                <a:gd name="connsiteY5" fmla="*/ 4851405 h 4851405"/>
                <a:gd name="connsiteX6" fmla="*/ 190729 w 1907291"/>
                <a:gd name="connsiteY6" fmla="*/ 4851405 h 4851405"/>
                <a:gd name="connsiteX7" fmla="*/ 0 w 1907291"/>
                <a:gd name="connsiteY7" fmla="*/ 4660676 h 4851405"/>
                <a:gd name="connsiteX8" fmla="*/ 0 w 1907291"/>
                <a:gd name="connsiteY8" fmla="*/ 190729 h 485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291" h="4851405">
                  <a:moveTo>
                    <a:pt x="0" y="190729"/>
                  </a:moveTo>
                  <a:cubicBezTo>
                    <a:pt x="0" y="85392"/>
                    <a:pt x="85392" y="0"/>
                    <a:pt x="190729" y="0"/>
                  </a:cubicBezTo>
                  <a:lnTo>
                    <a:pt x="1716562" y="0"/>
                  </a:lnTo>
                  <a:cubicBezTo>
                    <a:pt x="1821899" y="0"/>
                    <a:pt x="1907291" y="85392"/>
                    <a:pt x="1907291" y="190729"/>
                  </a:cubicBezTo>
                  <a:lnTo>
                    <a:pt x="1907291" y="4660676"/>
                  </a:lnTo>
                  <a:cubicBezTo>
                    <a:pt x="1907291" y="4766013"/>
                    <a:pt x="1821899" y="4851405"/>
                    <a:pt x="1716562" y="4851405"/>
                  </a:cubicBezTo>
                  <a:lnTo>
                    <a:pt x="190729" y="4851405"/>
                  </a:lnTo>
                  <a:cubicBezTo>
                    <a:pt x="85392" y="4851405"/>
                    <a:pt x="0" y="4766013"/>
                    <a:pt x="0" y="4660676"/>
                  </a:cubicBezTo>
                  <a:lnTo>
                    <a:pt x="0" y="190729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2118362" rIns="177800" bIns="1148081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500" b="0" kern="1200" noProof="0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829EEB2-F7A2-4919-B9C6-7FEC636C6211}"/>
                </a:ext>
              </a:extLst>
            </p:cNvPr>
            <p:cNvSpPr/>
            <p:nvPr/>
          </p:nvSpPr>
          <p:spPr>
            <a:xfrm>
              <a:off x="4516673" y="1604983"/>
              <a:ext cx="1615517" cy="1615517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82ED1328-ED5E-4E28-869B-AC853FC1A366}"/>
                </a:ext>
              </a:extLst>
            </p:cNvPr>
            <p:cNvSpPr/>
            <p:nvPr/>
          </p:nvSpPr>
          <p:spPr>
            <a:xfrm>
              <a:off x="6335297" y="1313899"/>
              <a:ext cx="1907291" cy="4851405"/>
            </a:xfrm>
            <a:custGeom>
              <a:avLst/>
              <a:gdLst>
                <a:gd name="connsiteX0" fmla="*/ 0 w 1907291"/>
                <a:gd name="connsiteY0" fmla="*/ 190729 h 4851405"/>
                <a:gd name="connsiteX1" fmla="*/ 190729 w 1907291"/>
                <a:gd name="connsiteY1" fmla="*/ 0 h 4851405"/>
                <a:gd name="connsiteX2" fmla="*/ 1716562 w 1907291"/>
                <a:gd name="connsiteY2" fmla="*/ 0 h 4851405"/>
                <a:gd name="connsiteX3" fmla="*/ 1907291 w 1907291"/>
                <a:gd name="connsiteY3" fmla="*/ 190729 h 4851405"/>
                <a:gd name="connsiteX4" fmla="*/ 1907291 w 1907291"/>
                <a:gd name="connsiteY4" fmla="*/ 4660676 h 4851405"/>
                <a:gd name="connsiteX5" fmla="*/ 1716562 w 1907291"/>
                <a:gd name="connsiteY5" fmla="*/ 4851405 h 4851405"/>
                <a:gd name="connsiteX6" fmla="*/ 190729 w 1907291"/>
                <a:gd name="connsiteY6" fmla="*/ 4851405 h 4851405"/>
                <a:gd name="connsiteX7" fmla="*/ 0 w 1907291"/>
                <a:gd name="connsiteY7" fmla="*/ 4660676 h 4851405"/>
                <a:gd name="connsiteX8" fmla="*/ 0 w 1907291"/>
                <a:gd name="connsiteY8" fmla="*/ 190729 h 485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291" h="4851405">
                  <a:moveTo>
                    <a:pt x="0" y="190729"/>
                  </a:moveTo>
                  <a:cubicBezTo>
                    <a:pt x="0" y="85392"/>
                    <a:pt x="85392" y="0"/>
                    <a:pt x="190729" y="0"/>
                  </a:cubicBezTo>
                  <a:lnTo>
                    <a:pt x="1716562" y="0"/>
                  </a:lnTo>
                  <a:cubicBezTo>
                    <a:pt x="1821899" y="0"/>
                    <a:pt x="1907291" y="85392"/>
                    <a:pt x="1907291" y="190729"/>
                  </a:cubicBezTo>
                  <a:lnTo>
                    <a:pt x="1907291" y="4660676"/>
                  </a:lnTo>
                  <a:cubicBezTo>
                    <a:pt x="1907291" y="4766013"/>
                    <a:pt x="1821899" y="4851405"/>
                    <a:pt x="1716562" y="4851405"/>
                  </a:cubicBezTo>
                  <a:lnTo>
                    <a:pt x="190729" y="4851405"/>
                  </a:lnTo>
                  <a:cubicBezTo>
                    <a:pt x="85392" y="4851405"/>
                    <a:pt x="0" y="4766013"/>
                    <a:pt x="0" y="4660676"/>
                  </a:cubicBezTo>
                  <a:lnTo>
                    <a:pt x="0" y="190729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2118362" rIns="177800" bIns="1148081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b="0" kern="1200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57D0F4E-430D-420F-9F96-B89BD577B1E8}"/>
                </a:ext>
              </a:extLst>
            </p:cNvPr>
            <p:cNvSpPr/>
            <p:nvPr/>
          </p:nvSpPr>
          <p:spPr>
            <a:xfrm>
              <a:off x="6481183" y="1604983"/>
              <a:ext cx="1615517" cy="1615517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Titel 19">
            <a:extLst>
              <a:ext uri="{FF2B5EF4-FFF2-40B4-BE49-F238E27FC236}">
                <a16:creationId xmlns:a16="http://schemas.microsoft.com/office/drawing/2014/main" id="{D167B44D-C0C1-4D24-9006-A9A6B693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89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64825" y="6491517"/>
            <a:ext cx="1860421" cy="365125"/>
          </a:xfrm>
        </p:spPr>
        <p:txBody>
          <a:bodyPr/>
          <a:lstStyle/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42862" y="6491517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35218" r="5109"/>
          <a:stretch/>
        </p:blipFill>
        <p:spPr>
          <a:xfrm>
            <a:off x="1" y="1820091"/>
            <a:ext cx="9144000" cy="4046131"/>
          </a:xfrm>
        </p:spPr>
      </p:pic>
      <p:sp>
        <p:nvSpPr>
          <p:cNvPr id="9" name="Textfeld 8"/>
          <p:cNvSpPr txBox="1"/>
          <p:nvPr/>
        </p:nvSpPr>
        <p:spPr>
          <a:xfrm>
            <a:off x="3288870" y="6550968"/>
            <a:ext cx="3334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http://www.cdc.gov/media/dpk/2013/dpk-untreatable.html</a:t>
            </a:r>
          </a:p>
        </p:txBody>
      </p:sp>
      <p:pic>
        <p:nvPicPr>
          <p:cNvPr id="10" name="Bild 14" descr="RKI-Logo_RGB_P300C.tif"/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22" y="333344"/>
            <a:ext cx="2015608" cy="58464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944F73F-A841-4277-8264-BD0B82BC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7983646" cy="430887"/>
          </a:xfrm>
        </p:spPr>
        <p:txBody>
          <a:bodyPr anchor="t" anchorCtr="0"/>
          <a:lstStyle/>
          <a:p>
            <a:pPr marL="134938"/>
            <a:r>
              <a:rPr lang="en-US" sz="2800" dirty="0" err="1"/>
              <a:t>Entstehung</a:t>
            </a:r>
            <a:r>
              <a:rPr lang="en-US" sz="2800" dirty="0"/>
              <a:t> der </a:t>
            </a:r>
            <a:r>
              <a:rPr lang="en-US" sz="2800" dirty="0" err="1"/>
              <a:t>Antibiotikaresistenz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222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592288" y="6535579"/>
            <a:ext cx="6156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NIAID, https://www.niaid.nih.gov/research/antimicrobial-resistance-causes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983646" cy="430887"/>
          </a:xfrm>
        </p:spPr>
        <p:txBody>
          <a:bodyPr anchor="t" anchorCtr="0"/>
          <a:lstStyle/>
          <a:p>
            <a:pPr marL="134938"/>
            <a:r>
              <a:rPr lang="en-US" sz="2800" dirty="0" err="1"/>
              <a:t>Austausch</a:t>
            </a:r>
            <a:r>
              <a:rPr lang="en-US" sz="2800" dirty="0"/>
              <a:t> der </a:t>
            </a:r>
            <a:r>
              <a:rPr lang="en-US" sz="2800" dirty="0" err="1"/>
              <a:t>Antibiotikaresistenz</a:t>
            </a:r>
            <a:r>
              <a:rPr lang="en-US" sz="2800" dirty="0"/>
              <a:t>: Gen-Transfer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7E491BD1-FDD2-412B-925D-ABD80B18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491517"/>
            <a:ext cx="1860421" cy="365125"/>
          </a:xfrm>
        </p:spPr>
        <p:txBody>
          <a:bodyPr/>
          <a:lstStyle/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3A5C3F3-E1BD-41AF-B4C1-184C24E1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476126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60FD2E-FADE-4E9E-80FB-1EEDA0ECA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84" y="1294279"/>
            <a:ext cx="8392832" cy="485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508" y="6606811"/>
            <a:ext cx="496872" cy="195750"/>
          </a:xfrm>
        </p:spPr>
        <p:txBody>
          <a:bodyPr/>
          <a:lstStyle/>
          <a:p>
            <a:fld id="{7B64735B-1E0D-462A-9A78-4FAE3E32C3F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6" name="Picture 2" descr="Bildergebnis für one health antibiotic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"/>
          <a:stretch/>
        </p:blipFill>
        <p:spPr bwMode="auto">
          <a:xfrm>
            <a:off x="1523999" y="1180376"/>
            <a:ext cx="5528807" cy="54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59E13D6-F707-491E-ABB0-249635CD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7983646" cy="430887"/>
          </a:xfrm>
        </p:spPr>
        <p:txBody>
          <a:bodyPr anchor="t" anchorCtr="0"/>
          <a:lstStyle/>
          <a:p>
            <a:pPr marL="134938"/>
            <a:r>
              <a:rPr lang="en-US" sz="2800" dirty="0" err="1"/>
              <a:t>Ausbreitung</a:t>
            </a:r>
            <a:r>
              <a:rPr lang="en-US" sz="2800" dirty="0"/>
              <a:t> der </a:t>
            </a:r>
            <a:r>
              <a:rPr lang="en-US" sz="2800" dirty="0" err="1"/>
              <a:t>Antibiotikaresistenz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7122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BBBCA-D75E-4076-9692-342B3548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1" y="399081"/>
            <a:ext cx="7983646" cy="874368"/>
          </a:xfrm>
        </p:spPr>
        <p:txBody>
          <a:bodyPr/>
          <a:lstStyle/>
          <a:p>
            <a:r>
              <a:rPr lang="de-DE" dirty="0"/>
              <a:t>Mensch, Tier, Umwelt: </a:t>
            </a:r>
            <a:r>
              <a:rPr lang="de-DE" dirty="0" err="1"/>
              <a:t>One</a:t>
            </a:r>
            <a:r>
              <a:rPr lang="de-DE" dirty="0"/>
              <a:t> Health-Konzept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5A638AA-F158-4748-AE27-82CB49B3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98BC13-030C-4EA0-AB62-3194C6F0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48334B-7AC7-4433-BC58-7B2DF1B2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23" y="2863874"/>
            <a:ext cx="5776023" cy="39545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826876A-EFB7-4A84-B4A3-701B9C45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2" y="1565851"/>
            <a:ext cx="3476510" cy="21145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589E6A0-D2FB-438E-978B-3410EFB05E1C}"/>
              </a:ext>
            </a:extLst>
          </p:cNvPr>
          <p:cNvSpPr txBox="1"/>
          <p:nvPr/>
        </p:nvSpPr>
        <p:spPr>
          <a:xfrm>
            <a:off x="2635733" y="6597477"/>
            <a:ext cx="1778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https://www.infectcontrol.de/</a:t>
            </a:r>
          </a:p>
        </p:txBody>
      </p:sp>
    </p:spTree>
    <p:extLst>
      <p:ext uri="{BB962C8B-B14F-4D97-AF65-F5344CB8AC3E}">
        <p14:creationId xmlns:p14="http://schemas.microsoft.com/office/powerpoint/2010/main" val="356309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EE71A-5CF2-4F1A-8505-5FF50DE4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305633"/>
            <a:ext cx="7983646" cy="874368"/>
          </a:xfrm>
        </p:spPr>
        <p:txBody>
          <a:bodyPr/>
          <a:lstStyle/>
          <a:p>
            <a:r>
              <a:rPr lang="de-DE" dirty="0"/>
              <a:t>Antibiotika in der Tierhaltung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3E6571-7D9F-470D-A377-B365C97C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F04628-8257-4A85-977B-60A173FD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492875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F16749-77BF-421E-95F9-62465BDBD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7" y="1219710"/>
            <a:ext cx="3150055" cy="312717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D993E68-76D7-40E9-82D2-767E268C8377}"/>
              </a:ext>
            </a:extLst>
          </p:cNvPr>
          <p:cNvSpPr txBox="1"/>
          <p:nvPr/>
        </p:nvSpPr>
        <p:spPr>
          <a:xfrm>
            <a:off x="2565748" y="6474830"/>
            <a:ext cx="537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https://www.woah.org/app/uploads/2022/06/a-sixth-annual-report-amu-final.pdf</a:t>
            </a:r>
          </a:p>
          <a:p>
            <a:r>
              <a:rPr lang="de-DE" sz="900" dirty="0"/>
              <a:t>https://healthcare-in-europe.com/en/news/amr-climate-change-a-worrying-dual-threat-to-global-health.html</a:t>
            </a:r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31E3E6E3-3335-49E7-8053-387E135456E6}"/>
              </a:ext>
            </a:extLst>
          </p:cNvPr>
          <p:cNvSpPr txBox="1">
            <a:spLocks/>
          </p:cNvSpPr>
          <p:nvPr/>
        </p:nvSpPr>
        <p:spPr>
          <a:xfrm>
            <a:off x="4222314" y="1285006"/>
            <a:ext cx="4725834" cy="45078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Hoher Bedarf an Tierprodukten ist ein Hauptfaktor für AMR-Verbreitung</a:t>
            </a:r>
          </a:p>
          <a:p>
            <a:pPr lvl="1"/>
            <a:r>
              <a:rPr lang="de-DE" dirty="0"/>
              <a:t>Besonders in LMIC</a:t>
            </a:r>
          </a:p>
          <a:p>
            <a:pPr lvl="1"/>
            <a:r>
              <a:rPr lang="de-DE" sz="1800" dirty="0"/>
              <a:t>Massentierhaltung ohne Regulationen des Antibiotikaeinsatzes</a:t>
            </a:r>
          </a:p>
          <a:p>
            <a:r>
              <a:rPr lang="de-DE" sz="2000" dirty="0"/>
              <a:t>Prophylaktische Antibiotikagabe an Nutztiere</a:t>
            </a:r>
          </a:p>
          <a:p>
            <a:pPr lvl="1"/>
            <a:r>
              <a:rPr lang="de-DE" sz="1800" dirty="0"/>
              <a:t>Billiger als Impfung</a:t>
            </a:r>
          </a:p>
          <a:p>
            <a:pPr lvl="1"/>
            <a:r>
              <a:rPr lang="de-DE" sz="1800" dirty="0"/>
              <a:t>Erhöht Methanemissionen</a:t>
            </a:r>
          </a:p>
          <a:p>
            <a:pPr lvl="1"/>
            <a:r>
              <a:rPr lang="de-DE" sz="1800" dirty="0"/>
              <a:t>Klimawandel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2A8AF5B-DD44-4D76-84F8-1450E0ADD24C}"/>
              </a:ext>
            </a:extLst>
          </p:cNvPr>
          <p:cNvGrpSpPr/>
          <p:nvPr/>
        </p:nvGrpSpPr>
        <p:grpSpPr>
          <a:xfrm>
            <a:off x="7758677" y="3760977"/>
            <a:ext cx="1295789" cy="1617662"/>
            <a:chOff x="8398365" y="2689328"/>
            <a:chExt cx="2447109" cy="318438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34A2063-94E4-4A6A-8252-4FF1B42E5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5975" y="2689328"/>
              <a:ext cx="2056987" cy="1956993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17D3A3A-9565-4A05-A957-7F4FA55B7698}"/>
                </a:ext>
              </a:extLst>
            </p:cNvPr>
            <p:cNvSpPr txBox="1"/>
            <p:nvPr/>
          </p:nvSpPr>
          <p:spPr>
            <a:xfrm>
              <a:off x="8398365" y="4614415"/>
              <a:ext cx="2447109" cy="1259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Professor </a:t>
              </a:r>
              <a:r>
                <a:rPr lang="en-US" sz="1200" b="1" dirty="0" err="1"/>
                <a:t>Sabiha</a:t>
              </a:r>
              <a:r>
                <a:rPr lang="en-US" sz="1200" b="1" dirty="0"/>
                <a:t> </a:t>
              </a:r>
              <a:r>
                <a:rPr lang="en-US" sz="1200" b="1" dirty="0" err="1"/>
                <a:t>Essack</a:t>
              </a:r>
              <a:r>
                <a:rPr lang="en-US" sz="1200" dirty="0"/>
                <a:t>, PhD, Vice Chair of the WHO STAG-AMR</a:t>
              </a:r>
              <a:endParaRPr lang="de-DE" sz="1200" dirty="0"/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D5E69967-B8AA-4074-B6CD-A450BBEDD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52" y="4738919"/>
            <a:ext cx="5572340" cy="17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07.11.2022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42862" y="6490887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EF1D6C5-407B-41C5-B952-57B07876D793}"/>
              </a:ext>
            </a:extLst>
          </p:cNvPr>
          <p:cNvGrpSpPr/>
          <p:nvPr/>
        </p:nvGrpSpPr>
        <p:grpSpPr>
          <a:xfrm>
            <a:off x="295879" y="1270823"/>
            <a:ext cx="7800821" cy="4851405"/>
            <a:chOff x="441767" y="1313899"/>
            <a:chExt cx="7800821" cy="4851405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8B48047-529E-4FE3-A1D2-5712CF6D571D}"/>
                </a:ext>
              </a:extLst>
            </p:cNvPr>
            <p:cNvSpPr/>
            <p:nvPr/>
          </p:nvSpPr>
          <p:spPr>
            <a:xfrm>
              <a:off x="441767" y="1313899"/>
              <a:ext cx="3871801" cy="4851405"/>
            </a:xfrm>
            <a:custGeom>
              <a:avLst/>
              <a:gdLst>
                <a:gd name="connsiteX0" fmla="*/ 0 w 1907291"/>
                <a:gd name="connsiteY0" fmla="*/ 190729 h 4851405"/>
                <a:gd name="connsiteX1" fmla="*/ 190729 w 1907291"/>
                <a:gd name="connsiteY1" fmla="*/ 0 h 4851405"/>
                <a:gd name="connsiteX2" fmla="*/ 1716562 w 1907291"/>
                <a:gd name="connsiteY2" fmla="*/ 0 h 4851405"/>
                <a:gd name="connsiteX3" fmla="*/ 1907291 w 1907291"/>
                <a:gd name="connsiteY3" fmla="*/ 190729 h 4851405"/>
                <a:gd name="connsiteX4" fmla="*/ 1907291 w 1907291"/>
                <a:gd name="connsiteY4" fmla="*/ 4660676 h 4851405"/>
                <a:gd name="connsiteX5" fmla="*/ 1716562 w 1907291"/>
                <a:gd name="connsiteY5" fmla="*/ 4851405 h 4851405"/>
                <a:gd name="connsiteX6" fmla="*/ 190729 w 1907291"/>
                <a:gd name="connsiteY6" fmla="*/ 4851405 h 4851405"/>
                <a:gd name="connsiteX7" fmla="*/ 0 w 1907291"/>
                <a:gd name="connsiteY7" fmla="*/ 4660676 h 4851405"/>
                <a:gd name="connsiteX8" fmla="*/ 0 w 1907291"/>
                <a:gd name="connsiteY8" fmla="*/ 190729 h 485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291" h="4851405">
                  <a:moveTo>
                    <a:pt x="0" y="190729"/>
                  </a:moveTo>
                  <a:cubicBezTo>
                    <a:pt x="0" y="85392"/>
                    <a:pt x="85392" y="0"/>
                    <a:pt x="190729" y="0"/>
                  </a:cubicBezTo>
                  <a:lnTo>
                    <a:pt x="1716562" y="0"/>
                  </a:lnTo>
                  <a:cubicBezTo>
                    <a:pt x="1821899" y="0"/>
                    <a:pt x="1907291" y="85392"/>
                    <a:pt x="1907291" y="190729"/>
                  </a:cubicBezTo>
                  <a:lnTo>
                    <a:pt x="1907291" y="4660676"/>
                  </a:lnTo>
                  <a:cubicBezTo>
                    <a:pt x="1907291" y="4766013"/>
                    <a:pt x="1821899" y="4851405"/>
                    <a:pt x="1716562" y="4851405"/>
                  </a:cubicBezTo>
                  <a:lnTo>
                    <a:pt x="190729" y="4851405"/>
                  </a:lnTo>
                  <a:cubicBezTo>
                    <a:pt x="85392" y="4851405"/>
                    <a:pt x="0" y="4766013"/>
                    <a:pt x="0" y="4660676"/>
                  </a:cubicBezTo>
                  <a:lnTo>
                    <a:pt x="0" y="1907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2118362" rIns="177800" bIns="1148081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 err="1"/>
                <a:t>Globale</a:t>
              </a:r>
              <a:r>
                <a:rPr lang="en-US" sz="2500" b="1" kern="1200" dirty="0"/>
                <a:t> Situation</a:t>
              </a:r>
              <a:endParaRPr lang="en-US" sz="2500" b="0" kern="1200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8828E1E-F44F-4E01-B07A-FA12E539B086}"/>
                </a:ext>
              </a:extLst>
            </p:cNvPr>
            <p:cNvSpPr/>
            <p:nvPr/>
          </p:nvSpPr>
          <p:spPr>
            <a:xfrm>
              <a:off x="4370787" y="1313899"/>
              <a:ext cx="1907291" cy="4851405"/>
            </a:xfrm>
            <a:custGeom>
              <a:avLst/>
              <a:gdLst>
                <a:gd name="connsiteX0" fmla="*/ 0 w 1907291"/>
                <a:gd name="connsiteY0" fmla="*/ 190729 h 4851405"/>
                <a:gd name="connsiteX1" fmla="*/ 190729 w 1907291"/>
                <a:gd name="connsiteY1" fmla="*/ 0 h 4851405"/>
                <a:gd name="connsiteX2" fmla="*/ 1716562 w 1907291"/>
                <a:gd name="connsiteY2" fmla="*/ 0 h 4851405"/>
                <a:gd name="connsiteX3" fmla="*/ 1907291 w 1907291"/>
                <a:gd name="connsiteY3" fmla="*/ 190729 h 4851405"/>
                <a:gd name="connsiteX4" fmla="*/ 1907291 w 1907291"/>
                <a:gd name="connsiteY4" fmla="*/ 4660676 h 4851405"/>
                <a:gd name="connsiteX5" fmla="*/ 1716562 w 1907291"/>
                <a:gd name="connsiteY5" fmla="*/ 4851405 h 4851405"/>
                <a:gd name="connsiteX6" fmla="*/ 190729 w 1907291"/>
                <a:gd name="connsiteY6" fmla="*/ 4851405 h 4851405"/>
                <a:gd name="connsiteX7" fmla="*/ 0 w 1907291"/>
                <a:gd name="connsiteY7" fmla="*/ 4660676 h 4851405"/>
                <a:gd name="connsiteX8" fmla="*/ 0 w 1907291"/>
                <a:gd name="connsiteY8" fmla="*/ 190729 h 485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291" h="4851405">
                  <a:moveTo>
                    <a:pt x="0" y="190729"/>
                  </a:moveTo>
                  <a:cubicBezTo>
                    <a:pt x="0" y="85392"/>
                    <a:pt x="85392" y="0"/>
                    <a:pt x="190729" y="0"/>
                  </a:cubicBezTo>
                  <a:lnTo>
                    <a:pt x="1716562" y="0"/>
                  </a:lnTo>
                  <a:cubicBezTo>
                    <a:pt x="1821899" y="0"/>
                    <a:pt x="1907291" y="85392"/>
                    <a:pt x="1907291" y="190729"/>
                  </a:cubicBezTo>
                  <a:lnTo>
                    <a:pt x="1907291" y="4660676"/>
                  </a:lnTo>
                  <a:cubicBezTo>
                    <a:pt x="1907291" y="4766013"/>
                    <a:pt x="1821899" y="4851405"/>
                    <a:pt x="1716562" y="4851405"/>
                  </a:cubicBezTo>
                  <a:lnTo>
                    <a:pt x="190729" y="4851405"/>
                  </a:lnTo>
                  <a:cubicBezTo>
                    <a:pt x="85392" y="4851405"/>
                    <a:pt x="0" y="4766013"/>
                    <a:pt x="0" y="4660676"/>
                  </a:cubicBezTo>
                  <a:lnTo>
                    <a:pt x="0" y="190729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2118362" rIns="177800" bIns="1148081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500" b="0" kern="1200" noProof="0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829EEB2-F7A2-4919-B9C6-7FEC636C6211}"/>
                </a:ext>
              </a:extLst>
            </p:cNvPr>
            <p:cNvSpPr/>
            <p:nvPr/>
          </p:nvSpPr>
          <p:spPr>
            <a:xfrm>
              <a:off x="4516673" y="1604983"/>
              <a:ext cx="1615517" cy="1615517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82ED1328-ED5E-4E28-869B-AC853FC1A366}"/>
                </a:ext>
              </a:extLst>
            </p:cNvPr>
            <p:cNvSpPr/>
            <p:nvPr/>
          </p:nvSpPr>
          <p:spPr>
            <a:xfrm>
              <a:off x="6335297" y="1313899"/>
              <a:ext cx="1907291" cy="4851405"/>
            </a:xfrm>
            <a:custGeom>
              <a:avLst/>
              <a:gdLst>
                <a:gd name="connsiteX0" fmla="*/ 0 w 1907291"/>
                <a:gd name="connsiteY0" fmla="*/ 190729 h 4851405"/>
                <a:gd name="connsiteX1" fmla="*/ 190729 w 1907291"/>
                <a:gd name="connsiteY1" fmla="*/ 0 h 4851405"/>
                <a:gd name="connsiteX2" fmla="*/ 1716562 w 1907291"/>
                <a:gd name="connsiteY2" fmla="*/ 0 h 4851405"/>
                <a:gd name="connsiteX3" fmla="*/ 1907291 w 1907291"/>
                <a:gd name="connsiteY3" fmla="*/ 190729 h 4851405"/>
                <a:gd name="connsiteX4" fmla="*/ 1907291 w 1907291"/>
                <a:gd name="connsiteY4" fmla="*/ 4660676 h 4851405"/>
                <a:gd name="connsiteX5" fmla="*/ 1716562 w 1907291"/>
                <a:gd name="connsiteY5" fmla="*/ 4851405 h 4851405"/>
                <a:gd name="connsiteX6" fmla="*/ 190729 w 1907291"/>
                <a:gd name="connsiteY6" fmla="*/ 4851405 h 4851405"/>
                <a:gd name="connsiteX7" fmla="*/ 0 w 1907291"/>
                <a:gd name="connsiteY7" fmla="*/ 4660676 h 4851405"/>
                <a:gd name="connsiteX8" fmla="*/ 0 w 1907291"/>
                <a:gd name="connsiteY8" fmla="*/ 190729 h 485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291" h="4851405">
                  <a:moveTo>
                    <a:pt x="0" y="190729"/>
                  </a:moveTo>
                  <a:cubicBezTo>
                    <a:pt x="0" y="85392"/>
                    <a:pt x="85392" y="0"/>
                    <a:pt x="190729" y="0"/>
                  </a:cubicBezTo>
                  <a:lnTo>
                    <a:pt x="1716562" y="0"/>
                  </a:lnTo>
                  <a:cubicBezTo>
                    <a:pt x="1821899" y="0"/>
                    <a:pt x="1907291" y="85392"/>
                    <a:pt x="1907291" y="190729"/>
                  </a:cubicBezTo>
                  <a:lnTo>
                    <a:pt x="1907291" y="4660676"/>
                  </a:lnTo>
                  <a:cubicBezTo>
                    <a:pt x="1907291" y="4766013"/>
                    <a:pt x="1821899" y="4851405"/>
                    <a:pt x="1716562" y="4851405"/>
                  </a:cubicBezTo>
                  <a:lnTo>
                    <a:pt x="190729" y="4851405"/>
                  </a:lnTo>
                  <a:cubicBezTo>
                    <a:pt x="85392" y="4851405"/>
                    <a:pt x="0" y="4766013"/>
                    <a:pt x="0" y="4660676"/>
                  </a:cubicBezTo>
                  <a:lnTo>
                    <a:pt x="0" y="190729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2118362" rIns="177800" bIns="1148081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b="0" kern="1200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57D0F4E-430D-420F-9F96-B89BD577B1E8}"/>
                </a:ext>
              </a:extLst>
            </p:cNvPr>
            <p:cNvSpPr/>
            <p:nvPr/>
          </p:nvSpPr>
          <p:spPr>
            <a:xfrm>
              <a:off x="6481183" y="1604983"/>
              <a:ext cx="1615517" cy="1615517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Titel 19">
            <a:extLst>
              <a:ext uri="{FF2B5EF4-FFF2-40B4-BE49-F238E27FC236}">
                <a16:creationId xmlns:a16="http://schemas.microsoft.com/office/drawing/2014/main" id="{D167B44D-C0C1-4D24-9006-A9A6B693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B215970-CA34-4A90-927F-C8D12F502461}"/>
              </a:ext>
            </a:extLst>
          </p:cNvPr>
          <p:cNvSpPr/>
          <p:nvPr/>
        </p:nvSpPr>
        <p:spPr>
          <a:xfrm>
            <a:off x="1336235" y="1532984"/>
            <a:ext cx="1673361" cy="1673361"/>
          </a:xfrm>
          <a:prstGeom prst="ellipse">
            <a:avLst/>
          </a:prstGeom>
          <a:blipFill rotWithShape="1">
            <a:blip r:embed="rId3"/>
            <a:srcRect/>
            <a:stretch>
              <a:fillRect l="-30000" r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2556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206701C-528B-4B60-A3BE-FA3168C3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658" y="6492874"/>
            <a:ext cx="1860421" cy="365125"/>
          </a:xfrm>
        </p:spPr>
        <p:txBody>
          <a:bodyPr/>
          <a:lstStyle/>
          <a:p>
            <a:r>
              <a:rPr lang="de-DE"/>
              <a:t>07.11.2022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748935E-208F-46E5-BAC2-1A8DB09F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492875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29835F9-E0F3-4BFD-8DD6-76282BD9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430127"/>
            <a:ext cx="7983646" cy="874368"/>
          </a:xfrm>
        </p:spPr>
        <p:txBody>
          <a:bodyPr/>
          <a:lstStyle/>
          <a:p>
            <a:r>
              <a:rPr lang="de-DE" dirty="0"/>
              <a:t>Todesursachen 2019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A035C0-7964-458E-BEAC-677836D02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7707"/>
            <a:ext cx="9144000" cy="344311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7504D92-DE7D-4C04-8C98-65670F7D3002}"/>
              </a:ext>
            </a:extLst>
          </p:cNvPr>
          <p:cNvSpPr/>
          <p:nvPr/>
        </p:nvSpPr>
        <p:spPr>
          <a:xfrm>
            <a:off x="2583346" y="6585431"/>
            <a:ext cx="56811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https://www.thelancet.com/action/showPdf?pii=S0140-6736%2821%2902724-0</a:t>
            </a:r>
          </a:p>
        </p:txBody>
      </p:sp>
    </p:spTree>
    <p:extLst>
      <p:ext uri="{BB962C8B-B14F-4D97-AF65-F5344CB8AC3E}">
        <p14:creationId xmlns:p14="http://schemas.microsoft.com/office/powerpoint/2010/main" val="1078754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568</Words>
  <Application>Microsoft Office PowerPoint</Application>
  <PresentationFormat>Bildschirmpräsentation (4:3)</PresentationFormat>
  <Paragraphs>140</Paragraphs>
  <Slides>19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ＭＳ 明朝</vt:lpstr>
      <vt:lpstr>Wingdings</vt:lpstr>
      <vt:lpstr>Office-Design</vt:lpstr>
      <vt:lpstr>Antimikrobielle Resistenz – eine globale Herausforderung</vt:lpstr>
      <vt:lpstr>PowerPoint-Präsentation</vt:lpstr>
      <vt:lpstr>Entstehung der Antibiotikaresistenz</vt:lpstr>
      <vt:lpstr>Austausch der Antibiotikaresistenz: Gen-Transfer</vt:lpstr>
      <vt:lpstr>Ausbreitung der Antibiotikaresistenz</vt:lpstr>
      <vt:lpstr>Mensch, Tier, Umwelt: One Health-Konzept </vt:lpstr>
      <vt:lpstr>Antibiotika in der Tierhaltung</vt:lpstr>
      <vt:lpstr>PowerPoint-Präsentation</vt:lpstr>
      <vt:lpstr>Todesursachen 2019</vt:lpstr>
      <vt:lpstr>PowerPoint-Präsentation</vt:lpstr>
      <vt:lpstr>PowerPoint-Präsentation</vt:lpstr>
      <vt:lpstr>Globaler humaner Antibiotikaverbrauch</vt:lpstr>
      <vt:lpstr>PowerPoint-Präsentation</vt:lpstr>
      <vt:lpstr>PowerPoint-Präsentation</vt:lpstr>
      <vt:lpstr>Global Leaders Group on AMR</vt:lpstr>
      <vt:lpstr>Deutsche Antibiotika-Resistenzstrategie</vt:lpstr>
      <vt:lpstr>PowerPoint-Präsentation</vt:lpstr>
      <vt:lpstr>AMR-Kooperationen mit anderen Ländern </vt:lpstr>
      <vt:lpstr>Vielen Dank für Ihre Aufmerksamkeit!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von Laer, Anja</cp:lastModifiedBy>
  <cp:revision>324</cp:revision>
  <dcterms:created xsi:type="dcterms:W3CDTF">2015-11-02T12:29:13Z</dcterms:created>
  <dcterms:modified xsi:type="dcterms:W3CDTF">2022-11-11T10:49:36Z</dcterms:modified>
</cp:coreProperties>
</file>