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55" r:id="rId5"/>
    <p:sldId id="442" r:id="rId6"/>
    <p:sldId id="398" r:id="rId7"/>
    <p:sldId id="445" r:id="rId8"/>
    <p:sldId id="381" r:id="rId9"/>
    <p:sldId id="447" r:id="rId10"/>
    <p:sldId id="444" r:id="rId11"/>
    <p:sldId id="448" r:id="rId12"/>
    <p:sldId id="263" r:id="rId1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3">
          <p15:clr>
            <a:srgbClr val="A4A3A4"/>
          </p15:clr>
        </p15:guide>
        <p15:guide id="2" orient="horz" pos="197">
          <p15:clr>
            <a:srgbClr val="A4A3A4"/>
          </p15:clr>
        </p15:guide>
        <p15:guide id="3" orient="horz" pos="4008">
          <p15:clr>
            <a:srgbClr val="A4A3A4"/>
          </p15:clr>
        </p15:guide>
        <p15:guide id="4" orient="horz" pos="663">
          <p15:clr>
            <a:srgbClr val="A4A3A4"/>
          </p15:clr>
        </p15:guide>
        <p15:guide id="5" orient="horz" pos="296">
          <p15:clr>
            <a:srgbClr val="A4A3A4"/>
          </p15:clr>
        </p15:guide>
        <p15:guide id="6" pos="249" userDrawn="1">
          <p15:clr>
            <a:srgbClr val="A4A3A4"/>
          </p15:clr>
        </p15:guide>
        <p15:guide id="7" pos="5478">
          <p15:clr>
            <a:srgbClr val="A4A3A4"/>
          </p15:clr>
        </p15:guide>
        <p15:guide id="8" pos="4105">
          <p15:clr>
            <a:srgbClr val="A4A3A4"/>
          </p15:clr>
        </p15:guide>
        <p15:guide id="9" pos="41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Westphal-Settele, Kathi" initials="WK" lastIdx="4" clrIdx="6">
    <p:extLst>
      <p:ext uri="{19B8F6BF-5375-455C-9EA6-DF929625EA0E}">
        <p15:presenceInfo xmlns:p15="http://schemas.microsoft.com/office/powerpoint/2012/main" userId="S-1-5-21-837650375-1690420205-4123535123-5033" providerId="AD"/>
      </p:ext>
    </p:extLst>
  </p:cmAuthor>
  <p:cmAuthor id="1" name="Ines Rönnefahrt" initials="IRö" lastIdx="1" clrIdx="0">
    <p:extLst>
      <p:ext uri="{19B8F6BF-5375-455C-9EA6-DF929625EA0E}">
        <p15:presenceInfo xmlns:p15="http://schemas.microsoft.com/office/powerpoint/2012/main" userId="Ines Rönnefahrt" providerId="None"/>
      </p:ext>
    </p:extLst>
  </p:cmAuthor>
  <p:cmAuthor id="8" name="Jens Schönfeld" initials="JS" lastIdx="6" clrIdx="7">
    <p:extLst>
      <p:ext uri="{19B8F6BF-5375-455C-9EA6-DF929625EA0E}">
        <p15:presenceInfo xmlns:p15="http://schemas.microsoft.com/office/powerpoint/2012/main" userId="Jens Schönfeld" providerId="None"/>
      </p:ext>
    </p:extLst>
  </p:cmAuthor>
  <p:cmAuthor id="2" name="UBA 2.070" initials="UBA 2.070" lastIdx="1" clrIdx="1">
    <p:extLst>
      <p:ext uri="{19B8F6BF-5375-455C-9EA6-DF929625EA0E}">
        <p15:presenceInfo xmlns:p15="http://schemas.microsoft.com/office/powerpoint/2012/main" userId="UBA 2.070" providerId="None"/>
      </p:ext>
    </p:extLst>
  </p:cmAuthor>
  <p:cmAuthor id="9" name="Ebert, Ina" initials="EI" lastIdx="3" clrIdx="8">
    <p:extLst>
      <p:ext uri="{19B8F6BF-5375-455C-9EA6-DF929625EA0E}">
        <p15:presenceInfo xmlns:p15="http://schemas.microsoft.com/office/powerpoint/2012/main" userId="S-1-5-21-837650375-1690420205-4123535123-4879" providerId="AD"/>
      </p:ext>
    </p:extLst>
  </p:cmAuthor>
  <p:cmAuthor id="3" name="Küster, Anette" initials="KA" lastIdx="2" clrIdx="2">
    <p:extLst>
      <p:ext uri="{19B8F6BF-5375-455C-9EA6-DF929625EA0E}">
        <p15:presenceInfo xmlns:p15="http://schemas.microsoft.com/office/powerpoint/2012/main" userId="S-1-5-21-837650375-1690420205-4123535123-4940" providerId="AD"/>
      </p:ext>
    </p:extLst>
  </p:cmAuthor>
  <p:cmAuthor id="10" name="Ina Ebert" initials="Ebert" lastIdx="4" clrIdx="9">
    <p:extLst>
      <p:ext uri="{19B8F6BF-5375-455C-9EA6-DF929625EA0E}">
        <p15:presenceInfo xmlns:p15="http://schemas.microsoft.com/office/powerpoint/2012/main" userId="Ina Ebert" providerId="None"/>
      </p:ext>
    </p:extLst>
  </p:cmAuthor>
  <p:cmAuthor id="4" name="Adler, Nicole" initials="AN" lastIdx="4" clrIdx="3">
    <p:extLst>
      <p:ext uri="{19B8F6BF-5375-455C-9EA6-DF929625EA0E}">
        <p15:presenceInfo xmlns:p15="http://schemas.microsoft.com/office/powerpoint/2012/main" userId="S-1-5-21-837650375-1690420205-4123535123-4847" providerId="AD"/>
      </p:ext>
    </p:extLst>
  </p:cmAuthor>
  <p:cmAuthor id="5" name="Konradi" initials="SK" lastIdx="2" clrIdx="4">
    <p:extLst>
      <p:ext uri="{19B8F6BF-5375-455C-9EA6-DF929625EA0E}">
        <p15:presenceInfo xmlns:p15="http://schemas.microsoft.com/office/powerpoint/2012/main" userId="Konradi" providerId="None"/>
      </p:ext>
    </p:extLst>
  </p:cmAuthor>
  <p:cmAuthor id="6" name="Schröder, Patrick" initials="SP" lastIdx="4" clrIdx="5">
    <p:extLst>
      <p:ext uri="{19B8F6BF-5375-455C-9EA6-DF929625EA0E}">
        <p15:presenceInfo xmlns:p15="http://schemas.microsoft.com/office/powerpoint/2012/main" userId="S-1-5-21-837650375-1690420205-4123535123-11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8FF"/>
    <a:srgbClr val="0062AC"/>
    <a:srgbClr val="F2F2F2"/>
    <a:srgbClr val="FFF3CD"/>
    <a:srgbClr val="5EAD35"/>
    <a:srgbClr val="FFEEB9"/>
    <a:srgbClr val="FFDB69"/>
    <a:srgbClr val="FF9933"/>
    <a:srgbClr val="FFCC99"/>
    <a:srgbClr val="F3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1" autoAdjust="0"/>
    <p:restoredTop sz="88207" autoAdjust="0"/>
  </p:normalViewPr>
  <p:slideViewPr>
    <p:cSldViewPr showGuides="1">
      <p:cViewPr varScale="1">
        <p:scale>
          <a:sx n="98" d="100"/>
          <a:sy n="98" d="100"/>
        </p:scale>
        <p:origin x="2004" y="66"/>
      </p:cViewPr>
      <p:guideLst>
        <p:guide orient="horz" pos="943"/>
        <p:guide orient="horz" pos="197"/>
        <p:guide orient="horz" pos="4008"/>
        <p:guide orient="horz" pos="663"/>
        <p:guide orient="horz" pos="296"/>
        <p:guide pos="249"/>
        <p:guide pos="5478"/>
        <p:guide pos="4105"/>
        <p:guide pos="41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734"/>
    </p:cViewPr>
  </p:sorterViewPr>
  <p:notesViewPr>
    <p:cSldViewPr showGuides="1">
      <p:cViewPr varScale="1">
        <p:scale>
          <a:sx n="87" d="100"/>
          <a:sy n="87" d="100"/>
        </p:scale>
        <p:origin x="29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2E67B34-4B6B-4328-B67F-C14EE3343DC2}" type="datetimeFigureOut">
              <a:rPr lang="de-DE" smtClean="0"/>
              <a:t>11.11.2022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48243B5-5081-4820-8EEB-C9B369CF21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57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6D0D62C4-CDB2-4712-8CCA-F90B6B7FF2C3}" type="datetimeFigureOut">
              <a:rPr lang="de-DE" smtClean="0"/>
              <a:pPr/>
              <a:t>11.11.2022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91847CE-969E-4988-BC95-A364F6CD585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668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88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338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58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1778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7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492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421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  <a:p>
            <a:endParaRPr lang="de-DE" b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847CE-969E-4988-BC95-A364F6CD5850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555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0000"/>
            <a:ext cx="8784000" cy="64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24838" y="529200"/>
            <a:ext cx="2148866" cy="1080000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387815" y="1076546"/>
            <a:ext cx="2643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>
                <a:solidFill>
                  <a:schemeClr val="bg1"/>
                </a:solidFill>
              </a:rPr>
              <a:t>Für Mensch &amp; Umwelt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414000" y="1872000"/>
            <a:ext cx="828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steht der Veranstaltungstitel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/>
          </p:nvPr>
        </p:nvSpPr>
        <p:spPr>
          <a:xfrm>
            <a:off x="413999" y="3798000"/>
            <a:ext cx="828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79388" y="179388"/>
            <a:ext cx="8783637" cy="64992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8961438" y="534988"/>
            <a:ext cx="182562" cy="1079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7" name="Grafik 8" descr="logo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528638"/>
            <a:ext cx="21494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87350" y="1076325"/>
            <a:ext cx="3464570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de-DE" sz="2000" spc="-30" dirty="0">
                <a:solidFill>
                  <a:prstClr val="white"/>
                </a:solidFill>
                <a:latin typeface="Arial"/>
                <a:ea typeface="ＭＳ Ｐゴシック" charset="0"/>
                <a:cs typeface="Arial"/>
              </a:rPr>
              <a:t>German Environment Agency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1" i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>
          <a:xfrm>
            <a:off x="414000" y="1872000"/>
            <a:ext cx="828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/>
          </p:nvPr>
        </p:nvSpPr>
        <p:spPr>
          <a:xfrm>
            <a:off x="413999" y="3798000"/>
            <a:ext cx="8280000" cy="2340000"/>
          </a:xfrm>
          <a:prstGeom prst="rect">
            <a:avLst/>
          </a:prstGeom>
        </p:spPr>
        <p:txBody>
          <a:bodyPr/>
          <a:lstStyle>
            <a:lvl1pPr indent="0">
              <a:spcBef>
                <a:spcPts val="0"/>
              </a:spcBef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3874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none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4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6"/>
            <a:ext cx="8207375" cy="2873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03380D9-BEF7-4545-8E35-3848F2A69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999" y="6597353"/>
            <a:ext cx="736823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FB IV Seminar</a:t>
            </a:r>
            <a:r>
              <a:rPr lang="de-DE" dirty="0"/>
              <a:t>, Dessau, 11. November 2020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BA_Fassade_Detaipptl.jpg"/>
          <p:cNvPicPr>
            <a:picLocks/>
          </p:cNvPicPr>
          <p:nvPr userDrawn="1"/>
        </p:nvPicPr>
        <p:blipFill>
          <a:blip r:embed="rId2" cstate="print"/>
          <a:srcRect t="1741"/>
          <a:stretch>
            <a:fillRect/>
          </a:stretch>
        </p:blipFill>
        <p:spPr>
          <a:xfrm>
            <a:off x="179512" y="180000"/>
            <a:ext cx="8784000" cy="6494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1702800"/>
            <a:ext cx="179512" cy="45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179512" y="1702800"/>
            <a:ext cx="612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338" y="1922400"/>
            <a:ext cx="5597822" cy="129057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14338" y="3218400"/>
            <a:ext cx="5597525" cy="1584325"/>
          </a:xfrm>
          <a:prstGeom prst="rect">
            <a:avLst/>
          </a:prstGeom>
        </p:spPr>
        <p:txBody>
          <a:bodyPr/>
          <a:lstStyle>
            <a:lvl1pPr>
              <a:defRPr b="0" cap="none" baseline="0"/>
            </a:lvl1pPr>
            <a:lvl2pPr marL="0" indent="0">
              <a:buNone/>
              <a:defRPr b="1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0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  <a:p>
            <a:pPr lvl="3"/>
            <a:r>
              <a:rPr lang="de-DE" dirty="0"/>
              <a:t>Fünfte Ebene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logo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24838" y="529200"/>
            <a:ext cx="2148866" cy="1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76672"/>
            <a:ext cx="8229600" cy="605368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6102688" cy="48687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500" b="1" cap="none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162000" indent="-162000">
              <a:lnSpc>
                <a:spcPct val="120000"/>
              </a:lnSpc>
              <a:spcBef>
                <a:spcPts val="0"/>
              </a:spcBef>
              <a:buFont typeface="Meta Offc" pitchFamily="34" charset="0"/>
              <a:buChar char="•"/>
              <a:defRPr sz="1500"/>
            </a:lvl3pPr>
            <a:lvl4pPr marL="324000" indent="-1620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lang="de-DE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6000" indent="-162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659563" y="1497013"/>
            <a:ext cx="2036762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32F1029-D18B-462E-87D1-9E868C166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999" y="6597353"/>
            <a:ext cx="736823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FB IV Seminar</a:t>
            </a:r>
            <a:r>
              <a:rPr lang="de-DE" dirty="0"/>
              <a:t>, Dessau, 11. November 2020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179512" y="180000"/>
            <a:ext cx="8784000" cy="649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3999" y="2304000"/>
            <a:ext cx="8280000" cy="1476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4000" b="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 descr="logo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24838" y="529200"/>
            <a:ext cx="2148866" cy="1080000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387815" y="1076546"/>
            <a:ext cx="26439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000" spc="-30" baseline="0" dirty="0">
                <a:solidFill>
                  <a:schemeClr val="bg1"/>
                </a:solidFill>
              </a:rPr>
              <a:t>Für Mensch &amp; Umwelt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 hasCustomPrompt="1"/>
          </p:nvPr>
        </p:nvSpPr>
        <p:spPr>
          <a:xfrm>
            <a:off x="414000" y="1872000"/>
            <a:ext cx="828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Hier steht der Veranstaltungstitel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0"/>
          </p:nvPr>
        </p:nvSpPr>
        <p:spPr>
          <a:xfrm>
            <a:off x="413999" y="3798000"/>
            <a:ext cx="8280000" cy="2340000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spcBef>
                <a:spcPts val="0"/>
              </a:spcBef>
              <a:defRPr sz="2000" b="0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000" b="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3799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69900"/>
            <a:ext cx="8229600" cy="61214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82296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4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6"/>
            <a:ext cx="8207375" cy="2873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8F6BEE6-248E-4AFE-A044-5FD91601B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999" y="6597353"/>
            <a:ext cx="736823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FB IV Seminar</a:t>
            </a:r>
            <a:r>
              <a:rPr lang="de-DE" dirty="0"/>
              <a:t>, Dessau, 11.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76264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76672"/>
            <a:ext cx="8229600" cy="605368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6102688" cy="48687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162000" indent="-162000">
              <a:lnSpc>
                <a:spcPct val="120000"/>
              </a:lnSpc>
              <a:spcBef>
                <a:spcPts val="0"/>
              </a:spcBef>
              <a:buFont typeface="Meta Offc" pitchFamily="34" charset="0"/>
              <a:buChar char="•"/>
              <a:defRPr sz="1500"/>
            </a:lvl3pPr>
            <a:lvl4pPr marL="324000" indent="-1620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lang="de-DE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6000" indent="-162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659563" y="1497013"/>
            <a:ext cx="2036762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BC9301D-6442-4487-80FF-411B0520A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999" y="6597353"/>
            <a:ext cx="736823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FB IV Seminar</a:t>
            </a:r>
            <a:r>
              <a:rPr lang="de-DE" dirty="0"/>
              <a:t>, Dessau, 11. November 2020</a:t>
            </a:r>
          </a:p>
        </p:txBody>
      </p:sp>
    </p:spTree>
    <p:extLst>
      <p:ext uri="{BB962C8B-B14F-4D97-AF65-F5344CB8AC3E}">
        <p14:creationId xmlns:p14="http://schemas.microsoft.com/office/powerpoint/2010/main" val="54483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00" y="476672"/>
            <a:ext cx="8229600" cy="605368"/>
          </a:xfrm>
          <a:prstGeom prst="rect">
            <a:avLst/>
          </a:prstGeo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4000" y="1494000"/>
            <a:ext cx="6102688" cy="48687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162000" indent="-162000">
              <a:lnSpc>
                <a:spcPct val="120000"/>
              </a:lnSpc>
              <a:spcBef>
                <a:spcPts val="0"/>
              </a:spcBef>
              <a:buFont typeface="Meta Offc" pitchFamily="34" charset="0"/>
              <a:buChar char="•"/>
              <a:defRPr sz="1500"/>
            </a:lvl3pPr>
            <a:lvl4pPr marL="324000" indent="-162000">
              <a:lnSpc>
                <a:spcPct val="120000"/>
              </a:lnSpc>
              <a:spcBef>
                <a:spcPts val="0"/>
              </a:spcBef>
              <a:buFont typeface="Symbol" pitchFamily="18" charset="2"/>
              <a:buChar char="-"/>
              <a:defRPr lang="de-DE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6000" indent="-162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5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14000" y="302177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>
          <a:xfrm>
            <a:off x="6659563" y="1497013"/>
            <a:ext cx="2036762" cy="4865687"/>
          </a:xfrm>
          <a:prstGeom prst="rect">
            <a:avLst/>
          </a:prstGeom>
        </p:spPr>
        <p:txBody>
          <a:bodyPr>
            <a:norm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Font typeface="Arial" pitchFamily="34" charset="0"/>
              <a:buNone/>
              <a:defRPr sz="1200" b="0" cap="none" baseline="0">
                <a:solidFill>
                  <a:schemeClr val="tx2"/>
                </a:solidFill>
              </a:defRPr>
            </a:lvl1pPr>
            <a:lvl2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3pPr>
            <a:lvl4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None/>
              <a:defRPr sz="1200" b="0" cap="none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68425DB-CB96-46C2-98F3-62F1BBE07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999" y="6597353"/>
            <a:ext cx="736823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FB IV Seminar</a:t>
            </a:r>
            <a:r>
              <a:rPr lang="de-DE" dirty="0"/>
              <a:t>, Dessau, 11. November 2020</a:t>
            </a:r>
          </a:p>
        </p:txBody>
      </p:sp>
    </p:spTree>
    <p:extLst>
      <p:ext uri="{BB962C8B-B14F-4D97-AF65-F5344CB8AC3E}">
        <p14:creationId xmlns:p14="http://schemas.microsoft.com/office/powerpoint/2010/main" val="103687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UBA_Fassade_Detaipptl.jpg"/>
          <p:cNvPicPr>
            <a:picLocks/>
          </p:cNvPicPr>
          <p:nvPr userDrawn="1"/>
        </p:nvPicPr>
        <p:blipFill>
          <a:blip r:embed="rId2" cstate="print"/>
          <a:srcRect t="1741"/>
          <a:stretch>
            <a:fillRect/>
          </a:stretch>
        </p:blipFill>
        <p:spPr>
          <a:xfrm>
            <a:off x="179512" y="180000"/>
            <a:ext cx="8784000" cy="6494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1702800"/>
            <a:ext cx="179512" cy="45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179512" y="1702800"/>
            <a:ext cx="6120000" cy="45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338" y="1922400"/>
            <a:ext cx="5597822" cy="129057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200"/>
              </a:lnSpc>
              <a:defRPr sz="4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14338" y="3218400"/>
            <a:ext cx="5597525" cy="1584325"/>
          </a:xfrm>
          <a:prstGeom prst="rect">
            <a:avLst/>
          </a:prstGeom>
        </p:spPr>
        <p:txBody>
          <a:bodyPr/>
          <a:lstStyle>
            <a:lvl1pPr>
              <a:defRPr b="0" cap="none" baseline="0"/>
            </a:lvl1pPr>
            <a:lvl2pPr marL="0" indent="0">
              <a:buNone/>
              <a:defRPr b="1">
                <a:solidFill>
                  <a:schemeClr val="accent3"/>
                </a:solidFill>
              </a:defRPr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0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  <a:p>
            <a:pPr lvl="3"/>
            <a:r>
              <a:rPr lang="de-DE" dirty="0"/>
              <a:t>Fünfte Ebene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8962106" y="534391"/>
            <a:ext cx="181893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 descr="logo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824838" y="529200"/>
            <a:ext cx="214886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8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-1587" y="-3175"/>
            <a:ext cx="9140825" cy="6858000"/>
          </a:xfrm>
          <a:prstGeom prst="rect">
            <a:avLst/>
          </a:prstGeom>
          <a:solidFill>
            <a:srgbClr val="E3E4E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134938" y="127000"/>
            <a:ext cx="8874125" cy="6565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31" name="Freeform 7"/>
          <p:cNvSpPr>
            <a:spLocks/>
          </p:cNvSpPr>
          <p:nvPr userDrawn="1"/>
        </p:nvSpPr>
        <p:spPr bwMode="auto">
          <a:xfrm>
            <a:off x="1588" y="6594475"/>
            <a:ext cx="9140825" cy="263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2"/>
              </a:cxn>
              <a:cxn ang="0">
                <a:pos x="0" y="166"/>
              </a:cxn>
              <a:cxn ang="0">
                <a:pos x="5758" y="166"/>
              </a:cxn>
              <a:cxn ang="0">
                <a:pos x="5758" y="0"/>
              </a:cxn>
              <a:cxn ang="0">
                <a:pos x="0" y="0"/>
              </a:cxn>
            </a:cxnLst>
            <a:rect l="0" t="0" r="r" b="b"/>
            <a:pathLst>
              <a:path w="5758" h="166">
                <a:moveTo>
                  <a:pt x="0" y="0"/>
                </a:moveTo>
                <a:lnTo>
                  <a:pt x="0" y="82"/>
                </a:lnTo>
                <a:lnTo>
                  <a:pt x="0" y="166"/>
                </a:lnTo>
                <a:lnTo>
                  <a:pt x="5758" y="166"/>
                </a:lnTo>
                <a:lnTo>
                  <a:pt x="5758" y="0"/>
                </a:lnTo>
                <a:lnTo>
                  <a:pt x="0" y="0"/>
                </a:lnTo>
                <a:close/>
              </a:path>
            </a:pathLst>
          </a:custGeom>
          <a:solidFill>
            <a:srgbClr val="4B4B4D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413999" y="6597353"/>
            <a:ext cx="7368237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FB IV Seminar</a:t>
            </a:r>
            <a:r>
              <a:rPr lang="de-DE" dirty="0"/>
              <a:t>, Dessau, 11. November 2020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8117018" y="6597353"/>
            <a:ext cx="557263" cy="2606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F0D2E71-061B-4E4D-BF94-C6A9FAAAA5E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0" y="312738"/>
            <a:ext cx="133200" cy="7346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5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tabLst/>
        <a:defRPr kumimoji="0" lang="de-DE" sz="1500" b="1" i="0" u="none" strike="noStrike" kern="1200" cap="all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de-DE" sz="1500" b="0" i="0" u="none" strike="noStrike" kern="1200" cap="none" spc="0" normalizeH="0" baseline="0" noProof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tertitel 9"/>
          <p:cNvSpPr>
            <a:spLocks noGrp="1"/>
          </p:cNvSpPr>
          <p:nvPr>
            <p:ph type="subTitle" idx="1"/>
          </p:nvPr>
        </p:nvSpPr>
        <p:spPr>
          <a:xfrm>
            <a:off x="395536" y="3023543"/>
            <a:ext cx="8352928" cy="11255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Die Umwelt – ein Reservoir für Antibiotikaresistenzen</a:t>
            </a:r>
            <a:endParaRPr lang="en-GB" sz="2800" b="1" dirty="0">
              <a:latin typeface="Calibri" panose="020F0502020204030204" pitchFamily="34" charset="0"/>
              <a:cs typeface="Meta Offc" panose="020B0604030101020102" pitchFamily="34" charset="0"/>
            </a:endParaRPr>
          </a:p>
        </p:txBody>
      </p:sp>
      <p:sp>
        <p:nvSpPr>
          <p:cNvPr id="4099" name="Textplatzhalter 10"/>
          <p:cNvSpPr>
            <a:spLocks noGrp="1"/>
          </p:cNvSpPr>
          <p:nvPr>
            <p:ph type="body" sz="quarter" idx="10"/>
          </p:nvPr>
        </p:nvSpPr>
        <p:spPr bwMode="auto">
          <a:xfrm>
            <a:off x="283104" y="4733404"/>
            <a:ext cx="8280400" cy="999852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2200" dirty="0" err="1">
                <a:latin typeface="Calibri" panose="020F0502020204030204" pitchFamily="34" charset="0"/>
                <a:cs typeface="Meta Offc" panose="020B0604030101020102" pitchFamily="34" charset="0"/>
              </a:rPr>
              <a:t>Dr.</a:t>
            </a:r>
            <a:r>
              <a:rPr lang="en-GB" sz="2200" dirty="0">
                <a:latin typeface="Calibri" panose="020F0502020204030204" pitchFamily="34" charset="0"/>
                <a:cs typeface="Meta Offc" panose="020B0604030101020102" pitchFamily="34" charset="0"/>
              </a:rPr>
              <a:t> Kathi Westphal-</a:t>
            </a:r>
            <a:r>
              <a:rPr lang="en-GB" sz="2200" dirty="0" err="1">
                <a:latin typeface="Calibri" panose="020F0502020204030204" pitchFamily="34" charset="0"/>
                <a:cs typeface="Meta Offc" panose="020B0604030101020102" pitchFamily="34" charset="0"/>
              </a:rPr>
              <a:t>Settele</a:t>
            </a:r>
            <a:endParaRPr lang="en-GB" sz="2200" dirty="0">
              <a:latin typeface="Calibri" panose="020F0502020204030204" pitchFamily="34" charset="0"/>
              <a:cs typeface="Meta Offc" panose="020B0604030101020102" pitchFamily="34" charset="0"/>
            </a:endParaRPr>
          </a:p>
          <a:p>
            <a:endParaRPr lang="en-GB" sz="2200" dirty="0">
              <a:latin typeface="Calibri" panose="020F0502020204030204" pitchFamily="34" charset="0"/>
              <a:cs typeface="Meta Offc" panose="020B0604030101020102" pitchFamily="34" charset="0"/>
            </a:endParaRPr>
          </a:p>
          <a:p>
            <a:r>
              <a:rPr lang="en-GB" sz="2200" dirty="0" err="1">
                <a:latin typeface="Calibri" panose="020F0502020204030204" pitchFamily="34" charset="0"/>
                <a:cs typeface="Meta Offc" panose="020B0604030101020102" pitchFamily="34" charset="0"/>
              </a:rPr>
              <a:t>Umweltbundesamt</a:t>
            </a:r>
            <a:r>
              <a:rPr lang="en-GB" sz="2200" dirty="0">
                <a:latin typeface="Calibri" panose="020F0502020204030204" pitchFamily="34" charset="0"/>
                <a:cs typeface="Meta Offc" panose="020B0604030101020102" pitchFamily="34" charset="0"/>
              </a:rPr>
              <a:t> (UBA)</a:t>
            </a:r>
          </a:p>
          <a:p>
            <a:r>
              <a:rPr lang="en-GB" sz="2200" dirty="0" err="1">
                <a:latin typeface="Calibri" panose="020F0502020204030204" pitchFamily="34" charset="0"/>
                <a:cs typeface="Meta Offc" panose="020B0604030101020102" pitchFamily="34" charset="0"/>
              </a:rPr>
              <a:t>Fachgebiet</a:t>
            </a:r>
            <a:r>
              <a:rPr lang="en-GB" sz="2200" dirty="0">
                <a:latin typeface="Calibri" panose="020F0502020204030204" pitchFamily="34" charset="0"/>
                <a:cs typeface="Meta Offc" panose="020B0604030101020102" pitchFamily="34" charset="0"/>
              </a:rPr>
              <a:t> </a:t>
            </a:r>
            <a:r>
              <a:rPr lang="en-GB" sz="2200" dirty="0" err="1">
                <a:latin typeface="Calibri" panose="020F0502020204030204" pitchFamily="34" charset="0"/>
                <a:cs typeface="Meta Offc" panose="020B0604030101020102" pitchFamily="34" charset="0"/>
              </a:rPr>
              <a:t>Arzneimittel</a:t>
            </a:r>
            <a:endParaRPr lang="en-GB" sz="2200" dirty="0">
              <a:latin typeface="Calibri" panose="020F0502020204030204" pitchFamily="34" charset="0"/>
              <a:cs typeface="Meta Offc" panose="020B0604030101020102" pitchFamily="34" charset="0"/>
            </a:endParaRPr>
          </a:p>
        </p:txBody>
      </p:sp>
      <p:sp>
        <p:nvSpPr>
          <p:cNvPr id="5" name="Titel 8"/>
          <p:cNvSpPr txBox="1">
            <a:spLocks/>
          </p:cNvSpPr>
          <p:nvPr/>
        </p:nvSpPr>
        <p:spPr bwMode="auto">
          <a:xfrm>
            <a:off x="395536" y="5877272"/>
            <a:ext cx="8280000" cy="50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Arial"/>
                <a:ea typeface="ＭＳ Ｐゴシック" charset="0"/>
                <a:cs typeface="Arial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400" dirty="0">
                <a:latin typeface="Calibri" panose="020F0502020204030204" pitchFamily="34" charset="0"/>
                <a:cs typeface="Meta Offc" panose="020B0604030101020102" pitchFamily="34" charset="0"/>
              </a:rPr>
              <a:t>07.11.2022</a:t>
            </a:r>
            <a:endParaRPr lang="de-DE" sz="1400" dirty="0">
              <a:latin typeface="Calibri" panose="020F0502020204030204" pitchFamily="34" charset="0"/>
              <a:cs typeface="Meta Offc" panose="020B0604030101020102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8436A80-44E2-4495-A763-A021C3E7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2014299"/>
            <a:ext cx="8280000" cy="360000"/>
          </a:xfrm>
        </p:spPr>
        <p:txBody>
          <a:bodyPr/>
          <a:lstStyle/>
          <a:p>
            <a:r>
              <a:rPr lang="de-DE" sz="2000" dirty="0"/>
              <a:t>ONE HEALTH DAY 22</a:t>
            </a:r>
            <a:br>
              <a:rPr lang="de-DE" sz="2000" dirty="0"/>
            </a:br>
            <a:r>
              <a:rPr lang="de-DE" sz="2000" dirty="0"/>
              <a:t>Das Post-antibiotische Zeitalter? Ein transdisziplinärer Dialog.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15288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F8190-308B-4C47-B9E5-072281257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IN DER VERGANGENHEIT: AMR* </a:t>
            </a:r>
            <a:r>
              <a:rPr lang="en-GB" sz="2100" dirty="0" err="1"/>
              <a:t>ist</a:t>
            </a:r>
            <a:r>
              <a:rPr lang="en-GB" sz="2100" dirty="0"/>
              <a:t> </a:t>
            </a:r>
            <a:r>
              <a:rPr lang="en-GB" sz="2100" dirty="0" err="1"/>
              <a:t>ein</a:t>
            </a:r>
            <a:r>
              <a:rPr lang="en-GB" sz="2100" dirty="0"/>
              <a:t> </a:t>
            </a:r>
            <a:r>
              <a:rPr lang="en-GB" sz="2100" dirty="0" err="1"/>
              <a:t>natürliches</a:t>
            </a:r>
            <a:r>
              <a:rPr lang="en-GB" sz="2100" dirty="0"/>
              <a:t> </a:t>
            </a:r>
            <a:r>
              <a:rPr lang="en-GB" sz="2100" dirty="0" err="1"/>
              <a:t>Phänomen</a:t>
            </a:r>
            <a:endParaRPr lang="en-GB" sz="21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F65BC1-60CF-41DA-92C4-A95654A7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C65DA0-5AF3-4853-87CE-7A7DAF3A5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ONE HEALTH DAY 22 - Das Post-antibiotische Zeitalter? Ein transdisziplinärer Dialog.</a:t>
            </a:r>
            <a:endParaRPr lang="en-GB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E3D5A790-4102-451E-B01A-7442EF97E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0" y="173440"/>
            <a:ext cx="8207375" cy="231224"/>
          </a:xfrm>
        </p:spPr>
        <p:txBody>
          <a:bodyPr>
            <a:normAutofit/>
          </a:bodyPr>
          <a:lstStyle/>
          <a:p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AMR in der Umwelt</a:t>
            </a:r>
          </a:p>
          <a:p>
            <a:endParaRPr lang="en-GB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35E8A7A-BD5B-448E-94EE-A367B1380F75}"/>
              </a:ext>
            </a:extLst>
          </p:cNvPr>
          <p:cNvSpPr txBox="1"/>
          <p:nvPr/>
        </p:nvSpPr>
        <p:spPr>
          <a:xfrm>
            <a:off x="401148" y="1076082"/>
            <a:ext cx="35947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Evolutionäres</a:t>
            </a:r>
            <a:r>
              <a:rPr lang="en-US" b="1" dirty="0"/>
              <a:t> </a:t>
            </a:r>
            <a:r>
              <a:rPr lang="en-US" b="1" dirty="0" err="1"/>
              <a:t>Wechselspiel</a:t>
            </a:r>
            <a:r>
              <a:rPr lang="en-US" b="1" dirty="0"/>
              <a:t>: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/>
              <a:t>Mikroorganismen</a:t>
            </a:r>
            <a:r>
              <a:rPr lang="en-US" dirty="0"/>
              <a:t> </a:t>
            </a:r>
            <a:r>
              <a:rPr lang="en-US" dirty="0" err="1"/>
              <a:t>produzieren</a:t>
            </a:r>
            <a:r>
              <a:rPr lang="en-US" dirty="0"/>
              <a:t> </a:t>
            </a:r>
            <a:r>
              <a:rPr lang="en-US" dirty="0" err="1"/>
              <a:t>Antibiotika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Waffen </a:t>
            </a:r>
            <a:r>
              <a:rPr lang="en-US" dirty="0" err="1"/>
              <a:t>gegen</a:t>
            </a:r>
            <a:r>
              <a:rPr lang="en-US" dirty="0"/>
              <a:t> </a:t>
            </a:r>
            <a:r>
              <a:rPr lang="en-US" dirty="0" err="1"/>
              <a:t>Konkurrenten</a:t>
            </a:r>
            <a:r>
              <a:rPr lang="en-US" dirty="0"/>
              <a:t> </a:t>
            </a:r>
          </a:p>
          <a:p>
            <a:r>
              <a:rPr lang="en-US" dirty="0"/>
              <a:t>      (</a:t>
            </a:r>
            <a:r>
              <a:rPr lang="en-US" dirty="0" err="1"/>
              <a:t>Nährstoffe</a:t>
            </a:r>
            <a:r>
              <a:rPr lang="en-US" dirty="0"/>
              <a:t>, Habitat)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ym typeface="Wingdings" panose="05000000000000000000" pitchFamily="2" charset="2"/>
              </a:rPr>
              <a:t>Konkurenten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entwickeln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Resistenzen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zum</a:t>
            </a:r>
            <a:r>
              <a:rPr lang="en-US" dirty="0">
                <a:sym typeface="Wingdings" panose="05000000000000000000" pitchFamily="2" charset="2"/>
              </a:rPr>
              <a:t> Schutz</a:t>
            </a:r>
            <a:endParaRPr lang="de-DE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24957871-AACD-4327-8183-D5FF12F6E56E}"/>
              </a:ext>
            </a:extLst>
          </p:cNvPr>
          <p:cNvSpPr/>
          <p:nvPr/>
        </p:nvSpPr>
        <p:spPr>
          <a:xfrm>
            <a:off x="251520" y="6174480"/>
            <a:ext cx="212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i="1" dirty="0"/>
              <a:t>*AMR = </a:t>
            </a:r>
            <a:r>
              <a:rPr lang="en-GB" sz="900" i="1" dirty="0" err="1"/>
              <a:t>Antibiotikaresistenzen</a:t>
            </a:r>
            <a:r>
              <a:rPr lang="en-GB" sz="900" i="1" dirty="0"/>
              <a:t> </a:t>
            </a:r>
          </a:p>
          <a:p>
            <a:r>
              <a:rPr lang="en-GB" sz="900" i="1" dirty="0" err="1"/>
              <a:t>Kollage</a:t>
            </a:r>
            <a:r>
              <a:rPr lang="en-GB" sz="900" i="1" dirty="0"/>
              <a:t> UBA 2021, Quelle pixabay.com</a:t>
            </a:r>
          </a:p>
        </p:txBody>
      </p:sp>
      <p:pic>
        <p:nvPicPr>
          <p:cNvPr id="94" name="Grafik 93">
            <a:extLst>
              <a:ext uri="{FF2B5EF4-FFF2-40B4-BE49-F238E27FC236}">
                <a16:creationId xmlns:a16="http://schemas.microsoft.com/office/drawing/2014/main" id="{BB21AADE-D37B-4161-80F3-724EF8D88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9" y="1704177"/>
            <a:ext cx="8462603" cy="46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23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7881ACA7-198A-42CD-BCB8-949F965A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14" y="476672"/>
            <a:ext cx="8730000" cy="605368"/>
          </a:xfrm>
        </p:spPr>
        <p:txBody>
          <a:bodyPr/>
          <a:lstStyle/>
          <a:p>
            <a:r>
              <a:rPr lang="en-GB" sz="2100" b="1" dirty="0">
                <a:solidFill>
                  <a:srgbClr val="5EAD35"/>
                </a:solidFill>
              </a:rPr>
              <a:t>HEUTE: </a:t>
            </a:r>
            <a:r>
              <a:rPr lang="en-GB" sz="2100" b="1" dirty="0" err="1">
                <a:solidFill>
                  <a:srgbClr val="5EAD35"/>
                </a:solidFill>
              </a:rPr>
              <a:t>Antibiotika</a:t>
            </a:r>
            <a:r>
              <a:rPr lang="en-GB" sz="2100" b="1" dirty="0">
                <a:solidFill>
                  <a:srgbClr val="5EAD35"/>
                </a:solidFill>
              </a:rPr>
              <a:t> und AMR </a:t>
            </a:r>
            <a:r>
              <a:rPr lang="en-GB" sz="2100" b="1" dirty="0" err="1">
                <a:solidFill>
                  <a:srgbClr val="5EAD35"/>
                </a:solidFill>
              </a:rPr>
              <a:t>gelangen</a:t>
            </a:r>
            <a:r>
              <a:rPr lang="en-GB" sz="2100" b="1" dirty="0">
                <a:solidFill>
                  <a:srgbClr val="5EAD35"/>
                </a:solidFill>
              </a:rPr>
              <a:t> in </a:t>
            </a:r>
            <a:r>
              <a:rPr lang="en-GB" sz="2100" b="1" dirty="0" err="1">
                <a:solidFill>
                  <a:srgbClr val="5EAD35"/>
                </a:solidFill>
              </a:rPr>
              <a:t>großen</a:t>
            </a:r>
            <a:r>
              <a:rPr lang="en-GB" sz="2100" b="1" dirty="0">
                <a:solidFill>
                  <a:srgbClr val="5EAD35"/>
                </a:solidFill>
              </a:rPr>
              <a:t> Mengen in die Umwelt</a:t>
            </a:r>
            <a:endParaRPr lang="en-GB" sz="2100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FB62876-641B-4B04-967A-6CC370C2415E}"/>
              </a:ext>
            </a:extLst>
          </p:cNvPr>
          <p:cNvSpPr txBox="1">
            <a:spLocks/>
          </p:cNvSpPr>
          <p:nvPr/>
        </p:nvSpPr>
        <p:spPr>
          <a:xfrm>
            <a:off x="251520" y="17344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AMR in der Umwelt</a:t>
            </a:r>
          </a:p>
          <a:p>
            <a:endParaRPr lang="en-GB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505B5AA-6BFC-4170-A08E-AE277984A073}"/>
              </a:ext>
            </a:extLst>
          </p:cNvPr>
          <p:cNvSpPr/>
          <p:nvPr/>
        </p:nvSpPr>
        <p:spPr>
          <a:xfrm>
            <a:off x="5652120" y="1729319"/>
            <a:ext cx="324036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700" b="1" dirty="0"/>
          </a:p>
          <a:p>
            <a:r>
              <a:rPr lang="en-GB" sz="1700" b="1" dirty="0"/>
              <a:t>In Deutschland:</a:t>
            </a:r>
          </a:p>
          <a:p>
            <a:endParaRPr lang="en-GB" sz="1700" dirty="0"/>
          </a:p>
          <a:p>
            <a:r>
              <a:rPr lang="en-GB" sz="1700" dirty="0" err="1"/>
              <a:t>Humanmedizin</a:t>
            </a:r>
            <a:r>
              <a:rPr lang="en-GB" sz="1700" dirty="0"/>
              <a:t>* 658 t (2018)</a:t>
            </a:r>
          </a:p>
          <a:p>
            <a:r>
              <a:rPr lang="en-GB" sz="1200" dirty="0"/>
              <a:t>	                  624 t (2011)</a:t>
            </a:r>
          </a:p>
          <a:p>
            <a:endParaRPr lang="en-GB" sz="1700" dirty="0"/>
          </a:p>
          <a:p>
            <a:pPr>
              <a:spcBef>
                <a:spcPts val="600"/>
              </a:spcBef>
            </a:pPr>
            <a:r>
              <a:rPr lang="en-GB" sz="1700" dirty="0" err="1"/>
              <a:t>Tiermedizin</a:t>
            </a:r>
            <a:r>
              <a:rPr lang="en-GB" sz="1700" dirty="0"/>
              <a:t>**     601 t (2021)</a:t>
            </a:r>
          </a:p>
          <a:p>
            <a:r>
              <a:rPr lang="en-GB" sz="1700" dirty="0"/>
              <a:t>	             </a:t>
            </a:r>
            <a:r>
              <a:rPr lang="en-GB" sz="1200" dirty="0"/>
              <a:t>1706 t (2011)</a:t>
            </a:r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B49A59EA-AB30-4DD8-AAF8-A4F0B631D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999" y="6597353"/>
            <a:ext cx="7368237" cy="260648"/>
          </a:xfrm>
        </p:spPr>
        <p:txBody>
          <a:bodyPr/>
          <a:lstStyle/>
          <a:p>
            <a:r>
              <a:rPr lang="de-DE" dirty="0"/>
              <a:t>ONE HEALTH DAY 22 - Das Post-antibiotische Zeitalter? Ein transdisziplinärer Dialog.</a:t>
            </a:r>
            <a:endParaRPr lang="en-GB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2732AE3-AED7-47AA-96EA-CFA3EED46F30}"/>
              </a:ext>
            </a:extLst>
          </p:cNvPr>
          <p:cNvGrpSpPr>
            <a:grpSpLocks noChangeAspect="1"/>
          </p:cNvGrpSpPr>
          <p:nvPr/>
        </p:nvGrpSpPr>
        <p:grpSpPr>
          <a:xfrm>
            <a:off x="395536" y="1334636"/>
            <a:ext cx="5101812" cy="5040000"/>
            <a:chOff x="685810" y="764704"/>
            <a:chExt cx="5758398" cy="5688632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D8F80CE8-C881-449D-811A-2F8F940BC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10" y="764704"/>
              <a:ext cx="5600324" cy="5688632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898347E7-229E-486E-96CB-469DB1BE51B7}"/>
                </a:ext>
              </a:extLst>
            </p:cNvPr>
            <p:cNvSpPr txBox="1"/>
            <p:nvPr/>
          </p:nvSpPr>
          <p:spPr>
            <a:xfrm>
              <a:off x="5508104" y="6237312"/>
              <a:ext cx="936104" cy="21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chemeClr val="bg1"/>
                  </a:solidFill>
                  <a:latin typeface="+mn-lt"/>
                </a:rPr>
                <a:t> © UBA 2020</a:t>
              </a:r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BA84AA18-E8C8-43EE-A91F-68450B4C64C5}"/>
              </a:ext>
            </a:extLst>
          </p:cNvPr>
          <p:cNvSpPr/>
          <p:nvPr/>
        </p:nvSpPr>
        <p:spPr>
          <a:xfrm>
            <a:off x="5334864" y="5960106"/>
            <a:ext cx="4572000" cy="4462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de-DE" sz="900" i="1" dirty="0"/>
              <a:t>* IMS Health, Zusammenstellung UBA</a:t>
            </a:r>
          </a:p>
          <a:p>
            <a:pPr>
              <a:spcBef>
                <a:spcPts val="600"/>
              </a:spcBef>
            </a:pPr>
            <a:r>
              <a:rPr lang="de-DE" sz="900" i="1" dirty="0"/>
              <a:t>**Bundesamt für Verbraucherschutz und Lebensmittelsicherheit (BVL) </a:t>
            </a:r>
            <a:r>
              <a:rPr lang="de-DE" sz="900" i="1" dirty="0">
                <a:solidFill>
                  <a:srgbClr val="080808"/>
                </a:solidFill>
                <a:cs typeface="Meta Serif Offc Book" pitchFamily="2" charset="0"/>
              </a:rPr>
              <a:t> 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70221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7881ACA7-198A-42CD-BCB8-949F965A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14" y="476672"/>
            <a:ext cx="8730000" cy="605368"/>
          </a:xfrm>
        </p:spPr>
        <p:txBody>
          <a:bodyPr/>
          <a:lstStyle/>
          <a:p>
            <a:r>
              <a:rPr lang="en-GB" sz="2100" b="1" dirty="0">
                <a:solidFill>
                  <a:srgbClr val="5EAD35"/>
                </a:solidFill>
              </a:rPr>
              <a:t>HEUTE: </a:t>
            </a:r>
            <a:r>
              <a:rPr lang="en-GB" sz="2100" b="1" dirty="0" err="1">
                <a:solidFill>
                  <a:srgbClr val="5EAD35"/>
                </a:solidFill>
              </a:rPr>
              <a:t>Antibiotika</a:t>
            </a:r>
            <a:r>
              <a:rPr lang="en-GB" sz="2100" b="1" dirty="0">
                <a:solidFill>
                  <a:srgbClr val="5EAD35"/>
                </a:solidFill>
              </a:rPr>
              <a:t> und AMR </a:t>
            </a:r>
            <a:r>
              <a:rPr lang="en-GB" sz="2100" b="1" dirty="0" err="1">
                <a:solidFill>
                  <a:srgbClr val="5EAD35"/>
                </a:solidFill>
              </a:rPr>
              <a:t>gelangen</a:t>
            </a:r>
            <a:r>
              <a:rPr lang="en-GB" sz="2100" b="1" dirty="0">
                <a:solidFill>
                  <a:srgbClr val="5EAD35"/>
                </a:solidFill>
              </a:rPr>
              <a:t> in </a:t>
            </a:r>
            <a:r>
              <a:rPr lang="en-GB" sz="2100" b="1" dirty="0" err="1">
                <a:solidFill>
                  <a:srgbClr val="5EAD35"/>
                </a:solidFill>
              </a:rPr>
              <a:t>großen</a:t>
            </a:r>
            <a:r>
              <a:rPr lang="en-GB" sz="2100" b="1" dirty="0">
                <a:solidFill>
                  <a:srgbClr val="5EAD35"/>
                </a:solidFill>
              </a:rPr>
              <a:t> Mengen in die Umwelt</a:t>
            </a:r>
            <a:endParaRPr lang="en-GB" sz="2100" dirty="0"/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6FB62876-641B-4B04-967A-6CC370C2415E}"/>
              </a:ext>
            </a:extLst>
          </p:cNvPr>
          <p:cNvSpPr txBox="1">
            <a:spLocks/>
          </p:cNvSpPr>
          <p:nvPr/>
        </p:nvSpPr>
        <p:spPr>
          <a:xfrm>
            <a:off x="251520" y="17344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AMR in der Umwelt</a:t>
            </a:r>
          </a:p>
          <a:p>
            <a:endParaRPr lang="en-GB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Fußzeilenplatzhalter 5">
            <a:extLst>
              <a:ext uri="{FF2B5EF4-FFF2-40B4-BE49-F238E27FC236}">
                <a16:creationId xmlns:a16="http://schemas.microsoft.com/office/drawing/2014/main" id="{B49A59EA-AB30-4DD8-AAF8-A4F0B631DB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999" y="6597353"/>
            <a:ext cx="7368237" cy="260648"/>
          </a:xfrm>
        </p:spPr>
        <p:txBody>
          <a:bodyPr/>
          <a:lstStyle/>
          <a:p>
            <a:r>
              <a:rPr lang="de-DE" dirty="0"/>
              <a:t>ONE HEALTH DAY 22 - Das Post-antibiotische Zeitalter? Ein transdisziplinärer Dialog.</a:t>
            </a:r>
            <a:endParaRPr lang="en-GB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C17D1E4-63A8-4266-9CCB-218AEE4FD229}"/>
              </a:ext>
            </a:extLst>
          </p:cNvPr>
          <p:cNvGrpSpPr>
            <a:grpSpLocks noChangeAspect="1"/>
          </p:cNvGrpSpPr>
          <p:nvPr/>
        </p:nvGrpSpPr>
        <p:grpSpPr>
          <a:xfrm>
            <a:off x="395536" y="1341328"/>
            <a:ext cx="5101812" cy="5040000"/>
            <a:chOff x="685810" y="764704"/>
            <a:chExt cx="5758398" cy="5688632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234D2B71-D075-417B-B5F4-11AE534C6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10" y="764704"/>
              <a:ext cx="5600324" cy="5688632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7E642E7-374C-434E-945E-FC793CD0F143}"/>
                </a:ext>
              </a:extLst>
            </p:cNvPr>
            <p:cNvSpPr txBox="1"/>
            <p:nvPr/>
          </p:nvSpPr>
          <p:spPr>
            <a:xfrm>
              <a:off x="5508104" y="6237312"/>
              <a:ext cx="936104" cy="216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b="1" dirty="0">
                  <a:solidFill>
                    <a:schemeClr val="bg1"/>
                  </a:solidFill>
                  <a:latin typeface="+mn-lt"/>
                </a:rPr>
                <a:t> © UBA 2020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8DFE33E6-712B-4DBE-AD10-067E658B7248}"/>
              </a:ext>
            </a:extLst>
          </p:cNvPr>
          <p:cNvSpPr txBox="1"/>
          <p:nvPr/>
        </p:nvSpPr>
        <p:spPr>
          <a:xfrm>
            <a:off x="5658195" y="1370672"/>
            <a:ext cx="2950153" cy="1862048"/>
          </a:xfrm>
          <a:prstGeom prst="rect">
            <a:avLst/>
          </a:prstGeom>
          <a:solidFill>
            <a:srgbClr val="C00000">
              <a:alpha val="25000"/>
            </a:srgb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500" b="1" dirty="0"/>
              <a:t>“</a:t>
            </a:r>
            <a:r>
              <a:rPr lang="de-DE" sz="1500" b="1" i="1" dirty="0"/>
              <a:t>Hot Spots</a:t>
            </a:r>
            <a:r>
              <a:rPr lang="de-DE" sz="1500" b="1" dirty="0"/>
              <a:t>”</a:t>
            </a:r>
          </a:p>
          <a:p>
            <a:pPr algn="ctr"/>
            <a:endParaRPr lang="de-DE" sz="1500" b="1" dirty="0">
              <a:highlight>
                <a:srgbClr val="FFFF00"/>
              </a:highlight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500" dirty="0"/>
              <a:t>Hohe Bakteriendichte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500" dirty="0"/>
              <a:t>Gutes Nährstoffangebot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500" dirty="0"/>
              <a:t>Belastung mit Antibiotika-Rückständen + u.U. </a:t>
            </a:r>
            <a:r>
              <a:rPr lang="de-DE" sz="1500" dirty="0" err="1"/>
              <a:t>co</a:t>
            </a:r>
            <a:r>
              <a:rPr lang="de-DE" sz="1500" dirty="0"/>
              <a:t>-selektierenden Stoffen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7B0EC5D-859A-486A-B16E-19F3099AF927}"/>
              </a:ext>
            </a:extLst>
          </p:cNvPr>
          <p:cNvSpPr/>
          <p:nvPr/>
        </p:nvSpPr>
        <p:spPr>
          <a:xfrm>
            <a:off x="2992923" y="2481135"/>
            <a:ext cx="1260000" cy="1158171"/>
          </a:xfrm>
          <a:prstGeom prst="rect">
            <a:avLst/>
          </a:prstGeom>
          <a:solidFill>
            <a:srgbClr val="C0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891262E-8227-4EB3-9840-0C00FDCCAB2A}"/>
              </a:ext>
            </a:extLst>
          </p:cNvPr>
          <p:cNvSpPr/>
          <p:nvPr/>
        </p:nvSpPr>
        <p:spPr>
          <a:xfrm>
            <a:off x="352853" y="2276872"/>
            <a:ext cx="864096" cy="901794"/>
          </a:xfrm>
          <a:prstGeom prst="rect">
            <a:avLst/>
          </a:prstGeom>
          <a:solidFill>
            <a:srgbClr val="C0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CE9DB28-27E0-44EC-8E90-F72382564AD1}"/>
              </a:ext>
            </a:extLst>
          </p:cNvPr>
          <p:cNvSpPr/>
          <p:nvPr/>
        </p:nvSpPr>
        <p:spPr>
          <a:xfrm>
            <a:off x="352853" y="3650596"/>
            <a:ext cx="1008000" cy="756000"/>
          </a:xfrm>
          <a:prstGeom prst="rect">
            <a:avLst/>
          </a:prstGeom>
          <a:solidFill>
            <a:srgbClr val="C0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F1AEED3-E0C7-4675-99C6-C3BCB2F8178A}"/>
              </a:ext>
            </a:extLst>
          </p:cNvPr>
          <p:cNvSpPr/>
          <p:nvPr/>
        </p:nvSpPr>
        <p:spPr>
          <a:xfrm>
            <a:off x="3581207" y="4039466"/>
            <a:ext cx="1548000" cy="756000"/>
          </a:xfrm>
          <a:prstGeom prst="rect">
            <a:avLst/>
          </a:prstGeom>
          <a:solidFill>
            <a:srgbClr val="C00000">
              <a:alpha val="2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58B24AF-2A3D-4B54-BB86-36DE9346FAD9}"/>
              </a:ext>
            </a:extLst>
          </p:cNvPr>
          <p:cNvSpPr txBox="1"/>
          <p:nvPr/>
        </p:nvSpPr>
        <p:spPr>
          <a:xfrm>
            <a:off x="5586881" y="3861328"/>
            <a:ext cx="29719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Was </a:t>
            </a:r>
            <a:r>
              <a:rPr lang="en-GB" b="1" dirty="0" err="1"/>
              <a:t>wissen</a:t>
            </a:r>
            <a:r>
              <a:rPr lang="en-GB" b="1" dirty="0"/>
              <a:t> </a:t>
            </a:r>
            <a:r>
              <a:rPr lang="en-GB" b="1" dirty="0" err="1"/>
              <a:t>wir</a:t>
            </a:r>
            <a:r>
              <a:rPr lang="en-GB" b="1" dirty="0"/>
              <a:t> </a:t>
            </a:r>
            <a:r>
              <a:rPr lang="en-GB" b="1" dirty="0" err="1"/>
              <a:t>nicht</a:t>
            </a:r>
            <a:r>
              <a:rPr lang="en-GB" b="1" dirty="0"/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Quantitatives Ausmaß, in dem AMR über die Umwelt verbreitet werden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Zeitrahmen zwischen Antibiotikaeintrag und Veränderung der Abundanz von AMR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534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223457" y="3565172"/>
            <a:ext cx="5161233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defTabSz="540000"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Schädigung der Primärproduzenten</a:t>
            </a:r>
          </a:p>
          <a:p>
            <a:pPr marL="468000" lvl="1" indent="-285750" defTabSz="5400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dirty="0">
                <a:cs typeface="Arial" panose="020B0604020202020204" pitchFamily="34" charset="0"/>
                <a:sym typeface="Wingdings" panose="05000000000000000000" pitchFamily="2" charset="2"/>
              </a:rPr>
              <a:t>Schädlicher </a:t>
            </a:r>
            <a:r>
              <a:rPr lang="de-DE" dirty="0">
                <a:cs typeface="Arial" panose="020B0604020202020204" pitchFamily="34" charset="0"/>
              </a:rPr>
              <a:t>Einfluss auf Ökosystemen</a:t>
            </a:r>
          </a:p>
          <a:p>
            <a:pPr marL="180000" indent="-180000" defTabSz="540000"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Veränderungen der Zusammensetzung der Bodenfauna </a:t>
            </a:r>
          </a:p>
          <a:p>
            <a:pPr marL="468000" lvl="1" indent="-285750" defTabSz="54000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de-DE" dirty="0">
                <a:cs typeface="Arial" panose="020B0604020202020204" pitchFamily="34" charset="0"/>
                <a:sym typeface="Wingdings" panose="05000000000000000000" pitchFamily="2" charset="2"/>
              </a:rPr>
              <a:t>Störung der</a:t>
            </a:r>
            <a:r>
              <a:rPr lang="de-DE" dirty="0">
                <a:cs typeface="Arial" panose="020B0604020202020204" pitchFamily="34" charset="0"/>
              </a:rPr>
              <a:t> Bodenfunktion, z.B. Abbau</a:t>
            </a:r>
          </a:p>
          <a:p>
            <a:pPr marL="180000" indent="-180000" defTabSz="540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</a:rPr>
              <a:t>Aufnahme von Antibiotika über den Boden in Pflanzen/Nahrungspflanzen</a:t>
            </a:r>
          </a:p>
          <a:p>
            <a:pPr marL="180000" indent="-180000" defTabSz="540000">
              <a:buFont typeface="Arial" panose="020B0604020202020204" pitchFamily="34" charset="0"/>
              <a:buChar char="•"/>
            </a:pPr>
            <a:r>
              <a:rPr lang="de-DE" dirty="0">
                <a:cs typeface="Arial" panose="020B0604020202020204" pitchFamily="34" charset="0"/>
                <a:sym typeface="Wingdings" pitchFamily="2" charset="2"/>
              </a:rPr>
              <a:t>Förderung von AMR in der Umwelt</a:t>
            </a: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05564" y="1085198"/>
            <a:ext cx="891578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 defTabSz="540000">
              <a:buFont typeface="Arial" panose="020B0604020202020204" pitchFamily="34" charset="0"/>
              <a:buChar char="•"/>
            </a:pPr>
            <a:r>
              <a:rPr lang="de-DE" sz="1700" dirty="0">
                <a:cs typeface="Arial" panose="020B0604020202020204" pitchFamily="34" charset="0"/>
              </a:rPr>
              <a:t>Wachstumshemmung von Algen und Pflanzen bei geringen Konzentrationen (µg/L-Bereich)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6B495909-F5D2-4F57-B7A2-115E92F0AE5B}"/>
              </a:ext>
            </a:extLst>
          </p:cNvPr>
          <p:cNvGrpSpPr/>
          <p:nvPr/>
        </p:nvGrpSpPr>
        <p:grpSpPr>
          <a:xfrm>
            <a:off x="741317" y="1339908"/>
            <a:ext cx="7665710" cy="1830558"/>
            <a:chOff x="798886" y="1653616"/>
            <a:chExt cx="7665710" cy="1830558"/>
          </a:xfrm>
        </p:grpSpPr>
        <p:sp>
          <p:nvSpPr>
            <p:cNvPr id="21" name="Textfeld 20"/>
            <p:cNvSpPr txBox="1"/>
            <p:nvPr/>
          </p:nvSpPr>
          <p:spPr>
            <a:xfrm>
              <a:off x="926199" y="3143075"/>
              <a:ext cx="13850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i="1" dirty="0">
                  <a:latin typeface="Calibri" panose="020F0502020204030204" pitchFamily="34" charset="0"/>
                  <a:cs typeface="Arial" panose="020B0604020202020204" pitchFamily="34" charset="0"/>
                </a:rPr>
                <a:t>Grünalgen</a:t>
              </a:r>
            </a:p>
          </p:txBody>
        </p:sp>
        <p:pic>
          <p:nvPicPr>
            <p:cNvPr id="25" name="Picture 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8886" y="1722664"/>
              <a:ext cx="1658065" cy="1476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Grafik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8" r="13665"/>
            <a:stretch/>
          </p:blipFill>
          <p:spPr bwMode="auto">
            <a:xfrm>
              <a:off x="4681523" y="1653616"/>
              <a:ext cx="1614425" cy="15135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72484" y="1753323"/>
              <a:ext cx="1646884" cy="1440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Grafik 27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274" y="1726521"/>
              <a:ext cx="1614425" cy="1512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feld 28"/>
            <p:cNvSpPr txBox="1"/>
            <p:nvPr/>
          </p:nvSpPr>
          <p:spPr>
            <a:xfrm>
              <a:off x="2802174" y="3124413"/>
              <a:ext cx="16738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i="1" dirty="0" err="1">
                  <a:latin typeface="Calibri" panose="020F0502020204030204" pitchFamily="34" charset="0"/>
                  <a:cs typeface="Arial" panose="020B0604020202020204" pitchFamily="34" charset="0"/>
                </a:rPr>
                <a:t>Cyanobakterien</a:t>
              </a:r>
              <a:endParaRPr lang="de-DE" sz="1600" i="1" dirty="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4648100" y="3124413"/>
              <a:ext cx="1700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i="1" dirty="0">
                  <a:latin typeface="Calibri" panose="020F0502020204030204" pitchFamily="34" charset="0"/>
                  <a:cs typeface="Arial" panose="020B0604020202020204" pitchFamily="34" charset="0"/>
                </a:rPr>
                <a:t>Wasserpflanzen</a:t>
              </a: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6187138" y="3145620"/>
              <a:ext cx="22774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i="1" dirty="0">
                  <a:latin typeface="Calibri" panose="020F0502020204030204" pitchFamily="34" charset="0"/>
                  <a:cs typeface="Arial" panose="020B0604020202020204" pitchFamily="34" charset="0"/>
                </a:rPr>
                <a:t>Terrestrische Pflanzen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510D4BB-5213-43F0-AAF4-DEE2D5593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903" y="1595532"/>
            <a:ext cx="142378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Pseudorirchneriella</a:t>
            </a:r>
            <a:r>
              <a:rPr kumimoji="0" lang="de-DE" altLang="de-DE" sz="1100" b="1" i="1" u="none" strike="noStrike" cap="none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1" u="none" strike="noStrike" cap="none" normalizeH="0" baseline="0" dirty="0" err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subcapitata</a:t>
            </a:r>
            <a:endParaRPr kumimoji="0" lang="de-DE" altLang="de-DE" sz="1100" b="1" i="1" u="none" strike="noStrike" cap="none" normalizeH="0" baseline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36560A-4E41-4985-B8CD-389A5DDA11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77" y="3428334"/>
            <a:ext cx="3444919" cy="289604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2C35F8C-8F4C-455F-8AA4-DC3A8DB23E1D}"/>
              </a:ext>
            </a:extLst>
          </p:cNvPr>
          <p:cNvSpPr/>
          <p:nvPr/>
        </p:nvSpPr>
        <p:spPr>
          <a:xfrm>
            <a:off x="4886590" y="6340678"/>
            <a:ext cx="349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600" dirty="0">
                <a:solidFill>
                  <a:schemeClr val="bg1"/>
                </a:solidFill>
              </a:rPr>
              <a:t>http://www3.hhu.de/biodidaktik/WasserSek_I/oekosystem_see/dateien/tiere/nahrungsnetz.html</a:t>
            </a:r>
          </a:p>
        </p:txBody>
      </p:sp>
      <p:sp>
        <p:nvSpPr>
          <p:cNvPr id="35" name="Rectangle 1">
            <a:extLst>
              <a:ext uri="{FF2B5EF4-FFF2-40B4-BE49-F238E27FC236}">
                <a16:creationId xmlns:a16="http://schemas.microsoft.com/office/drawing/2014/main" id="{1ACFC103-21D0-4633-A4CD-58F1E68E4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0246" y="1993856"/>
            <a:ext cx="101181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1" u="none" strike="noStrike" cap="none" normalizeH="0" baseline="0" dirty="0" err="1">
                <a:ln>
                  <a:noFill/>
                </a:ln>
                <a:effectLst/>
              </a:rPr>
              <a:t>Lemna</a:t>
            </a:r>
            <a:r>
              <a:rPr kumimoji="0" lang="de-DE" altLang="de-DE" sz="1100" b="1" i="1" u="none" strike="noStrike" cap="none" normalizeH="0" baseline="0" dirty="0">
                <a:ln>
                  <a:noFill/>
                </a:ln>
                <a:effectLst/>
              </a:rPr>
              <a:t>  minor</a:t>
            </a:r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56CD9397-C901-4294-900F-E638C0662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937" y="1592989"/>
            <a:ext cx="48923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>
                <a:ln>
                  <a:noFill/>
                </a:ln>
                <a:effectLst/>
              </a:rPr>
              <a:t>Raps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CD829496-467D-43DC-88B6-0410AE335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369" y="1666862"/>
            <a:ext cx="8258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Nostoc</a:t>
            </a:r>
            <a:r>
              <a:rPr lang="de-DE" altLang="de-DE" sz="1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altLang="de-DE" sz="1100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</a:t>
            </a:r>
            <a:r>
              <a:rPr lang="de-DE" altLang="de-DE" sz="1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4" name="Titel 9">
            <a:extLst>
              <a:ext uri="{FF2B5EF4-FFF2-40B4-BE49-F238E27FC236}">
                <a16:creationId xmlns:a16="http://schemas.microsoft.com/office/drawing/2014/main" id="{07695C56-B641-4261-B1D2-A3A67885CA7A}"/>
              </a:ext>
            </a:extLst>
          </p:cNvPr>
          <p:cNvSpPr txBox="1">
            <a:spLocks/>
          </p:cNvSpPr>
          <p:nvPr/>
        </p:nvSpPr>
        <p:spPr>
          <a:xfrm>
            <a:off x="414000" y="476672"/>
            <a:ext cx="8550488" cy="6053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300" b="1" dirty="0">
                <a:solidFill>
                  <a:srgbClr val="5EAD35"/>
                </a:solidFill>
              </a:rPr>
              <a:t>Antibiotika wirken toxisch auf Organismen und Ökosysteme</a:t>
            </a:r>
            <a:endParaRPr lang="de-DE" sz="2300" dirty="0"/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076FDEBA-E2CF-413B-9F69-77D0C1FB1820}"/>
              </a:ext>
            </a:extLst>
          </p:cNvPr>
          <p:cNvSpPr txBox="1">
            <a:spLocks/>
          </p:cNvSpPr>
          <p:nvPr/>
        </p:nvSpPr>
        <p:spPr>
          <a:xfrm>
            <a:off x="251520" y="17344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AMR in der Umwelt</a:t>
            </a:r>
          </a:p>
          <a:p>
            <a:endParaRPr lang="en-GB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Fußzeilenplatzhalter 5">
            <a:extLst>
              <a:ext uri="{FF2B5EF4-FFF2-40B4-BE49-F238E27FC236}">
                <a16:creationId xmlns:a16="http://schemas.microsoft.com/office/drawing/2014/main" id="{AA2191B8-03E7-4CB4-88FD-1AEF622A6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9459" y="6593660"/>
            <a:ext cx="7368237" cy="260648"/>
          </a:xfrm>
        </p:spPr>
        <p:txBody>
          <a:bodyPr/>
          <a:lstStyle/>
          <a:p>
            <a:r>
              <a:rPr lang="de-DE" dirty="0"/>
              <a:t>ONE HEALTH DAY 22 - Das Post-antibiotische Zeitalter? Ein transdisziplinärer Dialog.</a:t>
            </a:r>
            <a:endParaRPr lang="en-GB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D5299C75-4614-4F63-8118-233E020630B4}"/>
              </a:ext>
            </a:extLst>
          </p:cNvPr>
          <p:cNvSpPr/>
          <p:nvPr/>
        </p:nvSpPr>
        <p:spPr>
          <a:xfrm>
            <a:off x="195254" y="634067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de-DE" altLang="de-DE" sz="9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alchetron.com, wikipedia.com, pixabay.com</a:t>
            </a:r>
            <a:endParaRPr lang="de-DE" sz="900" i="1" dirty="0"/>
          </a:p>
        </p:txBody>
      </p:sp>
    </p:spTree>
    <p:extLst>
      <p:ext uri="{BB962C8B-B14F-4D97-AF65-F5344CB8AC3E}">
        <p14:creationId xmlns:p14="http://schemas.microsoft.com/office/powerpoint/2010/main" val="16981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8F2C5581-0BC7-4F7A-9F40-12EF594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7018" y="6597353"/>
            <a:ext cx="557263" cy="260648"/>
          </a:xfrm>
        </p:spPr>
        <p:txBody>
          <a:bodyPr/>
          <a:lstStyle/>
          <a:p>
            <a:fld id="{4F0D2E71-061B-4E4D-BF94-C6A9FAAAA5EA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E276226D-E1A2-475A-B02B-50F42255E087}"/>
              </a:ext>
            </a:extLst>
          </p:cNvPr>
          <p:cNvSpPr/>
          <p:nvPr/>
        </p:nvSpPr>
        <p:spPr>
          <a:xfrm>
            <a:off x="265991" y="2002821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Meta Offc" panose="020B0604030101020102" pitchFamily="34" charset="0"/>
              </a:rPr>
              <a:t>Die Umwelt:</a:t>
            </a:r>
          </a:p>
          <a:p>
            <a:r>
              <a:rPr lang="en-GB" b="1" dirty="0">
                <a:solidFill>
                  <a:srgbClr val="000000"/>
                </a:solidFill>
                <a:latin typeface="Meta Offc" panose="020B0604030101020102" pitchFamily="34" charset="0"/>
              </a:rPr>
              <a:t>Reservoir und </a:t>
            </a:r>
            <a:r>
              <a:rPr lang="en-GB" b="1" dirty="0" err="1">
                <a:solidFill>
                  <a:srgbClr val="000000"/>
                </a:solidFill>
                <a:latin typeface="Meta Offc" panose="020B0604030101020102" pitchFamily="34" charset="0"/>
              </a:rPr>
              <a:t>Vektor</a:t>
            </a:r>
            <a:endParaRPr lang="en-GB" b="1" dirty="0">
              <a:solidFill>
                <a:srgbClr val="000000"/>
              </a:solidFill>
              <a:latin typeface="Meta Offc" panose="020B0604030101020102" pitchFamily="34" charset="0"/>
            </a:endParaRPr>
          </a:p>
          <a:p>
            <a:r>
              <a:rPr lang="en-GB" b="1" dirty="0" err="1">
                <a:solidFill>
                  <a:srgbClr val="000000"/>
                </a:solidFill>
                <a:latin typeface="Meta Offc" panose="020B0604030101020102" pitchFamily="34" charset="0"/>
              </a:rPr>
              <a:t>für</a:t>
            </a:r>
            <a:r>
              <a:rPr lang="en-GB" b="1" dirty="0">
                <a:solidFill>
                  <a:srgbClr val="000000"/>
                </a:solidFill>
                <a:latin typeface="Meta Offc" panose="020B0604030101020102" pitchFamily="34" charset="0"/>
              </a:rPr>
              <a:t> die </a:t>
            </a:r>
            <a:r>
              <a:rPr lang="en-GB" b="1" dirty="0" err="1">
                <a:solidFill>
                  <a:srgbClr val="000000"/>
                </a:solidFill>
                <a:latin typeface="Meta Offc" panose="020B0604030101020102" pitchFamily="34" charset="0"/>
              </a:rPr>
              <a:t>Verbreitung</a:t>
            </a:r>
            <a:r>
              <a:rPr lang="en-GB" b="1" dirty="0">
                <a:solidFill>
                  <a:srgbClr val="000000"/>
                </a:solidFill>
                <a:latin typeface="Meta Offc" panose="020B0604030101020102" pitchFamily="34" charset="0"/>
              </a:rPr>
              <a:t> </a:t>
            </a:r>
          </a:p>
          <a:p>
            <a:r>
              <a:rPr lang="en-GB" b="1" dirty="0">
                <a:solidFill>
                  <a:srgbClr val="000000"/>
                </a:solidFill>
                <a:latin typeface="Meta Offc" panose="020B0604030101020102" pitchFamily="34" charset="0"/>
              </a:rPr>
              <a:t>von AMR </a:t>
            </a:r>
            <a:endParaRPr lang="en-GB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E5046D64-3498-4449-9317-409CFD57A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520" y="173440"/>
            <a:ext cx="8207375" cy="231224"/>
          </a:xfrm>
        </p:spPr>
        <p:txBody>
          <a:bodyPr>
            <a:normAutofit/>
          </a:bodyPr>
          <a:lstStyle/>
          <a:p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AMR in der Umwelt</a:t>
            </a:r>
          </a:p>
          <a:p>
            <a:endParaRPr lang="en-GB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9A736693-F38B-4462-A42E-87566BC94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999" y="6597353"/>
            <a:ext cx="7368237" cy="260648"/>
          </a:xfrm>
        </p:spPr>
        <p:txBody>
          <a:bodyPr/>
          <a:lstStyle/>
          <a:p>
            <a:r>
              <a:rPr lang="de-DE" dirty="0"/>
              <a:t>ONE HEALTH DAY 22 - Das Post-antibiotische Zeitalter? Ein transdisziplinärer Dialog.</a:t>
            </a:r>
            <a:endParaRPr lang="en-GB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5EFB87F-46A5-473A-806D-5766BCCB1005}"/>
              </a:ext>
            </a:extLst>
          </p:cNvPr>
          <p:cNvGrpSpPr/>
          <p:nvPr/>
        </p:nvGrpSpPr>
        <p:grpSpPr>
          <a:xfrm>
            <a:off x="2483768" y="168228"/>
            <a:ext cx="6505404" cy="6267416"/>
            <a:chOff x="2403711" y="132366"/>
            <a:chExt cx="6505404" cy="6267416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678D1522-17DA-44F5-B0F1-FB3D0397A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04"/>
            <a:stretch/>
          </p:blipFill>
          <p:spPr>
            <a:xfrm>
              <a:off x="2403711" y="132366"/>
              <a:ext cx="6505404" cy="6267416"/>
            </a:xfrm>
            <a:prstGeom prst="rect">
              <a:avLst/>
            </a:prstGeom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09FA9F9C-C0E2-4FD1-B067-C79AC228D354}"/>
                </a:ext>
              </a:extLst>
            </p:cNvPr>
            <p:cNvSpPr txBox="1"/>
            <p:nvPr/>
          </p:nvSpPr>
          <p:spPr>
            <a:xfrm>
              <a:off x="7270583" y="5965129"/>
              <a:ext cx="76655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solidFill>
                    <a:schemeClr val="bg2">
                      <a:lumMod val="25000"/>
                    </a:schemeClr>
                  </a:solidFill>
                </a:rPr>
                <a:t>Stallabluft</a:t>
              </a:r>
            </a:p>
          </p:txBody>
        </p:sp>
        <p:sp>
          <p:nvSpPr>
            <p:cNvPr id="7" name="Pfeil: gebogen 6">
              <a:extLst>
                <a:ext uri="{FF2B5EF4-FFF2-40B4-BE49-F238E27FC236}">
                  <a16:creationId xmlns:a16="http://schemas.microsoft.com/office/drawing/2014/main" id="{FF00E9A4-7640-4C95-94F1-5751E638BAE3}"/>
                </a:ext>
              </a:extLst>
            </p:cNvPr>
            <p:cNvSpPr/>
            <p:nvPr/>
          </p:nvSpPr>
          <p:spPr>
            <a:xfrm rot="2647089">
              <a:off x="6959522" y="5958555"/>
              <a:ext cx="390164" cy="397327"/>
            </a:xfrm>
            <a:prstGeom prst="circular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D94B88B2-1D02-497C-805E-7ED39A9D2262}"/>
              </a:ext>
            </a:extLst>
          </p:cNvPr>
          <p:cNvSpPr txBox="1"/>
          <p:nvPr/>
        </p:nvSpPr>
        <p:spPr>
          <a:xfrm>
            <a:off x="254522" y="4155761"/>
            <a:ext cx="2990883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/>
              <a:t>Resistenzgene</a:t>
            </a:r>
            <a:r>
              <a:rPr lang="de-DE" sz="1600" b="1" dirty="0"/>
              <a:t> in Umwelt</a:t>
            </a:r>
          </a:p>
          <a:p>
            <a:r>
              <a:rPr lang="de-DE" sz="1600" b="1" u="sng" dirty="0"/>
              <a:t>und</a:t>
            </a:r>
            <a:r>
              <a:rPr lang="de-DE" sz="1600" b="1" dirty="0"/>
              <a:t> Klinik</a:t>
            </a:r>
          </a:p>
          <a:p>
            <a:r>
              <a:rPr lang="de-DE" sz="1600" dirty="0"/>
              <a:t>Ursprung aus Umweltbakterien:</a:t>
            </a:r>
          </a:p>
          <a:p>
            <a:pPr marL="72000"/>
            <a:endParaRPr lang="de-DE" sz="1600" dirty="0"/>
          </a:p>
          <a:p>
            <a:pPr marL="72000" indent="-108000">
              <a:buFont typeface="Arial" panose="020B0604020202020204" pitchFamily="34" charset="0"/>
              <a:buChar char="•"/>
            </a:pPr>
            <a:r>
              <a:rPr lang="de-DE" sz="1600" dirty="0" err="1"/>
              <a:t>Carbapenem</a:t>
            </a:r>
            <a:r>
              <a:rPr lang="de-DE" sz="1600" dirty="0"/>
              <a:t>: </a:t>
            </a:r>
            <a:r>
              <a:rPr lang="de-DE" sz="1600" i="1" dirty="0"/>
              <a:t>NDM-1 </a:t>
            </a:r>
            <a:r>
              <a:rPr lang="de-DE" sz="1600" dirty="0"/>
              <a:t>(2008)</a:t>
            </a:r>
          </a:p>
          <a:p>
            <a:pPr marL="36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600" dirty="0" err="1"/>
              <a:t>Colistin</a:t>
            </a:r>
            <a:r>
              <a:rPr lang="de-DE" sz="1600" dirty="0"/>
              <a:t>:</a:t>
            </a:r>
            <a:r>
              <a:rPr lang="de-DE" sz="1600" i="1" dirty="0"/>
              <a:t> MCR-1 </a:t>
            </a:r>
            <a:r>
              <a:rPr lang="de-DE" sz="1600" dirty="0"/>
              <a:t>(2015)</a:t>
            </a:r>
          </a:p>
          <a:p>
            <a:endParaRPr lang="de-DE" sz="1600" i="1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EECD1B95-D5B6-46C3-891D-64B682CD338E}"/>
              </a:ext>
            </a:extLst>
          </p:cNvPr>
          <p:cNvSpPr/>
          <p:nvPr/>
        </p:nvSpPr>
        <p:spPr>
          <a:xfrm>
            <a:off x="265991" y="5790888"/>
            <a:ext cx="23881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800" i="1" dirty="0"/>
              <a:t>Yong et al. 2009 </a:t>
            </a:r>
            <a:r>
              <a:rPr lang="en-US" sz="800" i="1" dirty="0" err="1"/>
              <a:t>Antimicrob</a:t>
            </a:r>
            <a:r>
              <a:rPr lang="en-US" sz="800" i="1" dirty="0"/>
              <a:t> Agents Chemother</a:t>
            </a:r>
          </a:p>
          <a:p>
            <a:r>
              <a:rPr lang="de-DE" sz="800" i="1" dirty="0"/>
              <a:t>Liu et al. 2015 Lancet </a:t>
            </a:r>
            <a:r>
              <a:rPr lang="de-DE" sz="800" i="1" dirty="0" err="1"/>
              <a:t>InfectDis</a:t>
            </a:r>
            <a:endParaRPr lang="de-DE" sz="800" i="1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9F5F2F5-8885-44A4-8614-157C58D097FB}"/>
              </a:ext>
            </a:extLst>
          </p:cNvPr>
          <p:cNvSpPr txBox="1">
            <a:spLocks/>
          </p:cNvSpPr>
          <p:nvPr/>
        </p:nvSpPr>
        <p:spPr>
          <a:xfrm>
            <a:off x="251520" y="587515"/>
            <a:ext cx="5040560" cy="6121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2300" b="1" dirty="0">
                <a:solidFill>
                  <a:srgbClr val="5EAD35"/>
                </a:solidFill>
              </a:rPr>
              <a:t>AMR </a:t>
            </a:r>
            <a:r>
              <a:rPr lang="en-GB" sz="2300" b="1" dirty="0" err="1">
                <a:solidFill>
                  <a:srgbClr val="5EAD35"/>
                </a:solidFill>
              </a:rPr>
              <a:t>betrifft</a:t>
            </a:r>
            <a:r>
              <a:rPr lang="en-GB" sz="2300" b="1" dirty="0">
                <a:solidFill>
                  <a:srgbClr val="5EAD35"/>
                </a:solidFill>
              </a:rPr>
              <a:t> </a:t>
            </a:r>
            <a:r>
              <a:rPr lang="en-GB" sz="2300" b="1" dirty="0" err="1">
                <a:solidFill>
                  <a:srgbClr val="5EAD35"/>
                </a:solidFill>
              </a:rPr>
              <a:t>alle</a:t>
            </a:r>
            <a:r>
              <a:rPr lang="en-GB" sz="2300" b="1" dirty="0">
                <a:solidFill>
                  <a:srgbClr val="5EAD35"/>
                </a:solidFill>
              </a:rPr>
              <a:t> </a:t>
            </a:r>
            <a:r>
              <a:rPr lang="en-GB" sz="2300" b="1" dirty="0" err="1">
                <a:solidFill>
                  <a:srgbClr val="5EAD35"/>
                </a:solidFill>
              </a:rPr>
              <a:t>Lebensbereiche</a:t>
            </a:r>
            <a:endParaRPr lang="en-GB" sz="2300" b="1" dirty="0">
              <a:solidFill>
                <a:srgbClr val="5EAD35"/>
              </a:solidFill>
              <a:cs typeface="Calibri" panose="020F0502020204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5086AEB-C0EE-49EF-9D6E-4CA4079037B6}"/>
              </a:ext>
            </a:extLst>
          </p:cNvPr>
          <p:cNvSpPr/>
          <p:nvPr/>
        </p:nvSpPr>
        <p:spPr>
          <a:xfrm>
            <a:off x="65211" y="6356091"/>
            <a:ext cx="97834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i="1" dirty="0"/>
              <a:t>Schröder, P. Westphal-Settele, K. </a:t>
            </a:r>
            <a:r>
              <a:rPr lang="en-GB" sz="900" i="1" dirty="0" err="1"/>
              <a:t>Konradi</a:t>
            </a:r>
            <a:r>
              <a:rPr lang="en-GB" sz="900" i="1" dirty="0"/>
              <a:t>, S. Schönfeld, J. (2020). </a:t>
            </a:r>
            <a:r>
              <a:rPr lang="de-DE" sz="900" i="1" dirty="0"/>
              <a:t>Antibiotika, Umwelt und „</a:t>
            </a:r>
            <a:r>
              <a:rPr lang="de-DE" sz="900" i="1" dirty="0" err="1"/>
              <a:t>One</a:t>
            </a:r>
            <a:r>
              <a:rPr lang="de-DE" sz="900" i="1" dirty="0"/>
              <a:t> Health“ – Wissenswertes für die tägliche Praxis. internistische </a:t>
            </a:r>
            <a:r>
              <a:rPr lang="de-DE" sz="900" i="1" dirty="0" err="1"/>
              <a:t>praxis</a:t>
            </a:r>
            <a:r>
              <a:rPr lang="de-DE" sz="900" i="1" dirty="0"/>
              <a:t>, Band 62/ 01.</a:t>
            </a:r>
            <a:endParaRPr lang="en-GB" sz="900" i="1" dirty="0"/>
          </a:p>
        </p:txBody>
      </p:sp>
    </p:spTree>
    <p:extLst>
      <p:ext uri="{BB962C8B-B14F-4D97-AF65-F5344CB8AC3E}">
        <p14:creationId xmlns:p14="http://schemas.microsoft.com/office/powerpoint/2010/main" val="4196782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9B335882-9470-4469-8F77-CAA3DAA775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3848" y="3428659"/>
            <a:ext cx="5671461" cy="31013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4F568E-7936-496F-B4D5-9C15DA5E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Take-home Messages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3159C1-892A-4778-959E-B56D9F35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AC9727-603F-4B5D-89F6-C376256C2830}"/>
              </a:ext>
            </a:extLst>
          </p:cNvPr>
          <p:cNvSpPr txBox="1"/>
          <p:nvPr/>
        </p:nvSpPr>
        <p:spPr>
          <a:xfrm>
            <a:off x="466775" y="1376143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AMR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natürliches</a:t>
            </a:r>
            <a:r>
              <a:rPr lang="en-GB" dirty="0"/>
              <a:t> </a:t>
            </a:r>
            <a:r>
              <a:rPr lang="en-GB" dirty="0" err="1"/>
              <a:t>Phänomen</a:t>
            </a:r>
            <a:r>
              <a:rPr lang="en-GB" dirty="0"/>
              <a:t>.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Der Einsatz von Antibiotika in der Medizin führt zu einem zusätzlichen, vom Menschen verursachten Eintrag von Antibiotikarückständen und AMR in die Umwelt</a:t>
            </a:r>
            <a:r>
              <a:rPr lang="en-GB" dirty="0"/>
              <a:t>.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Die Umwelt </a:t>
            </a:r>
            <a:r>
              <a:rPr lang="en-GB" dirty="0" err="1"/>
              <a:t>ist</a:t>
            </a:r>
            <a:r>
              <a:rPr lang="en-GB" dirty="0"/>
              <a:t> Reservoir und </a:t>
            </a:r>
            <a:r>
              <a:rPr lang="en-GB" dirty="0" err="1"/>
              <a:t>Vektor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AMR.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Nach dem Vorsorgeprinzip sollten Maßnahmen ergriffen werden, um den Einfluss des Menschen auf die Ausbreitung und Entwicklung von AMR in der Umwelt zu verringern.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Entsprechende Maßnahmen für u.a. Öffentlichkeitsarbeit, Abwasser-behandlungen oder Landwirtschaft werden im Hintergrundpapier des UBA vorgeschlagen</a:t>
            </a:r>
            <a:r>
              <a:rPr lang="en-GB" dirty="0"/>
              <a:t>: </a:t>
            </a:r>
            <a:r>
              <a:rPr lang="de-DE" i="1" dirty="0"/>
              <a:t>Antibiotika und Antibiotikaresistenzen in der Umwelt .</a:t>
            </a:r>
            <a:endParaRPr lang="en-GB" i="1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06706B93-5DDC-4632-BE64-16C398C2CFE9}"/>
              </a:ext>
            </a:extLst>
          </p:cNvPr>
          <p:cNvSpPr txBox="1">
            <a:spLocks/>
          </p:cNvSpPr>
          <p:nvPr/>
        </p:nvSpPr>
        <p:spPr>
          <a:xfrm>
            <a:off x="251520" y="17344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AMR in der Umwelt</a:t>
            </a:r>
          </a:p>
          <a:p>
            <a:endParaRPr lang="en-GB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293BB45C-B238-4A75-84BA-E1C814DD6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999" y="6597353"/>
            <a:ext cx="7368237" cy="260648"/>
          </a:xfrm>
        </p:spPr>
        <p:txBody>
          <a:bodyPr/>
          <a:lstStyle/>
          <a:p>
            <a:r>
              <a:rPr lang="de-DE" dirty="0"/>
              <a:t>ONE HEALTH DAY 22 - Das Post-antibiotische Zeitalter? Ein transdisziplinärer Dialog.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59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9B335882-9470-4469-8F77-CAA3DAA775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3848" y="3428659"/>
            <a:ext cx="5671461" cy="31013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C4F568E-7936-496F-B4D5-9C15DA5E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100" dirty="0"/>
              <a:t>Take-home Messages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3159C1-892A-4778-959E-B56D9F35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AC9727-603F-4B5D-89F6-C376256C2830}"/>
              </a:ext>
            </a:extLst>
          </p:cNvPr>
          <p:cNvSpPr txBox="1"/>
          <p:nvPr/>
        </p:nvSpPr>
        <p:spPr>
          <a:xfrm>
            <a:off x="466775" y="1376143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AMR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natürliches</a:t>
            </a:r>
            <a:r>
              <a:rPr lang="en-GB" dirty="0"/>
              <a:t> </a:t>
            </a:r>
            <a:r>
              <a:rPr lang="en-GB" dirty="0" err="1"/>
              <a:t>Phänomen</a:t>
            </a:r>
            <a:r>
              <a:rPr lang="en-GB" dirty="0"/>
              <a:t>.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Der Einsatz von Antibiotika in der Medizin führt zu einem zusätzlichen, vom Menschen verursachten Eintrag von Antibiotikarückständen und AMR in die Umwelt</a:t>
            </a:r>
            <a:r>
              <a:rPr lang="en-GB" dirty="0"/>
              <a:t>.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/>
              <a:t>Die Umwelt </a:t>
            </a:r>
            <a:r>
              <a:rPr lang="en-GB" dirty="0" err="1"/>
              <a:t>ist</a:t>
            </a:r>
            <a:r>
              <a:rPr lang="en-GB" dirty="0"/>
              <a:t> Reservoir und </a:t>
            </a:r>
            <a:r>
              <a:rPr lang="en-GB" dirty="0" err="1"/>
              <a:t>Vektor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AMR.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Nach dem Vorsorgeprinzip sollten Maßnahmen ergriffen werden, um den Einfluss des Menschen auf die Ausbreitung und Entwicklung von AMR in der Umwelt zu verringern.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/>
              <a:t>Entsprechende Maßnahmen für u.a. Öffentlichkeitsarbeit, Abwasser-behandlungen oder Landwirtschaft werden im Hintergrundpapier des UBA vorgeschlagen</a:t>
            </a:r>
            <a:r>
              <a:rPr lang="en-GB" dirty="0"/>
              <a:t>: </a:t>
            </a:r>
            <a:r>
              <a:rPr lang="de-DE" i="1" dirty="0"/>
              <a:t>Antibiotika und Antibiotikaresistenzen in der Umwelt .</a:t>
            </a:r>
            <a:endParaRPr lang="en-GB" i="1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06706B93-5DDC-4632-BE64-16C398C2CFE9}"/>
              </a:ext>
            </a:extLst>
          </p:cNvPr>
          <p:cNvSpPr txBox="1">
            <a:spLocks/>
          </p:cNvSpPr>
          <p:nvPr/>
        </p:nvSpPr>
        <p:spPr>
          <a:xfrm>
            <a:off x="251520" y="173440"/>
            <a:ext cx="8207375" cy="2312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tabLst/>
              <a:def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AMR in der Umwelt</a:t>
            </a:r>
          </a:p>
          <a:p>
            <a:endParaRPr lang="en-GB" sz="13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id="{293BB45C-B238-4A75-84BA-E1C814DD6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3999" y="6597353"/>
            <a:ext cx="7368237" cy="260648"/>
          </a:xfrm>
        </p:spPr>
        <p:txBody>
          <a:bodyPr/>
          <a:lstStyle/>
          <a:p>
            <a:r>
              <a:rPr lang="de-DE" dirty="0"/>
              <a:t>ONE HEALTH DAY 22 - Das Post-antibiotische Zeitalter? Ein transdisziplinärer Dialog.</a:t>
            </a:r>
            <a:endParaRPr lang="en-GB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7170733-1D3A-4B26-AA8D-4D7140FE3B00}"/>
              </a:ext>
            </a:extLst>
          </p:cNvPr>
          <p:cNvGrpSpPr/>
          <p:nvPr/>
        </p:nvGrpSpPr>
        <p:grpSpPr>
          <a:xfrm>
            <a:off x="3572777" y="469607"/>
            <a:ext cx="4674220" cy="4284473"/>
            <a:chOff x="3572777" y="469607"/>
            <a:chExt cx="4674220" cy="4284473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054CC6AD-7EF0-4ECF-9E79-BB9342BB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661" y="469607"/>
              <a:ext cx="3024336" cy="4284473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6B7F6EB-7ACE-4B58-BFCD-B64553B27B3F}"/>
                </a:ext>
              </a:extLst>
            </p:cNvPr>
            <p:cNvSpPr/>
            <p:nvPr/>
          </p:nvSpPr>
          <p:spPr>
            <a:xfrm>
              <a:off x="3572777" y="620375"/>
              <a:ext cx="4572000" cy="461665"/>
            </a:xfrm>
            <a:prstGeom prst="rect">
              <a:avLst/>
            </a:prstGeom>
            <a:solidFill>
              <a:srgbClr val="33A8FF"/>
            </a:solidFill>
          </p:spPr>
          <p:txBody>
            <a:bodyPr>
              <a:spAutoFit/>
            </a:bodyPr>
            <a:lstStyle/>
            <a:p>
              <a:r>
                <a:rPr lang="de-DE" sz="1200" dirty="0"/>
                <a:t>https://www.umweltbundesamt.de/publikationen/antibiotika-antibiotikaresistenzen-in-der-umwelt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5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D2E71-061B-4E4D-BF94-C6A9FAAAA5EA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79215" y="4437112"/>
            <a:ext cx="5597822" cy="1290576"/>
          </a:xfrm>
        </p:spPr>
        <p:txBody>
          <a:bodyPr>
            <a:normAutofit/>
          </a:bodyPr>
          <a:lstStyle/>
          <a:p>
            <a:r>
              <a:rPr lang="en-US" sz="3000" dirty="0" err="1"/>
              <a:t>Danke</a:t>
            </a:r>
            <a:r>
              <a:rPr lang="en-US" sz="3000" dirty="0"/>
              <a:t> </a:t>
            </a:r>
            <a:r>
              <a:rPr lang="en-US" sz="3000" dirty="0" err="1"/>
              <a:t>für</a:t>
            </a:r>
            <a:r>
              <a:rPr lang="en-US" sz="3000" dirty="0"/>
              <a:t> </a:t>
            </a:r>
            <a:r>
              <a:rPr lang="en-US" sz="3000" dirty="0" err="1"/>
              <a:t>ihre</a:t>
            </a:r>
            <a:r>
              <a:rPr lang="en-US" sz="3000" dirty="0"/>
              <a:t> </a:t>
            </a:r>
            <a:r>
              <a:rPr lang="en-US" sz="3000" dirty="0" err="1"/>
              <a:t>Aufmerksamkeit</a:t>
            </a:r>
            <a:r>
              <a:rPr lang="de-DE" sz="3000" dirty="0"/>
              <a:t>!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>
          <a:xfrm>
            <a:off x="179215" y="4869160"/>
            <a:ext cx="5597525" cy="1213027"/>
          </a:xfrm>
        </p:spPr>
        <p:txBody>
          <a:bodyPr>
            <a:noAutofit/>
          </a:bodyPr>
          <a:lstStyle/>
          <a:p>
            <a:endParaRPr lang="de-DE" sz="600" b="1" dirty="0"/>
          </a:p>
          <a:p>
            <a:r>
              <a:rPr lang="de-DE" sz="1800" b="1" dirty="0"/>
              <a:t>Kathi Westphal-</a:t>
            </a:r>
            <a:r>
              <a:rPr lang="de-DE" sz="1800" b="1" dirty="0" err="1"/>
              <a:t>Settele</a:t>
            </a:r>
            <a:r>
              <a:rPr lang="de-DE" sz="1800" b="1" dirty="0"/>
              <a:t> </a:t>
            </a:r>
            <a:r>
              <a:rPr lang="de-DE" sz="1200" b="1" i="1" dirty="0"/>
              <a:t>(Kathi.Westphal-Settele@uba.de)</a:t>
            </a:r>
          </a:p>
          <a:p>
            <a:r>
              <a:rPr lang="de-DE" sz="1800" b="1" dirty="0"/>
              <a:t>Patrick Schröder</a:t>
            </a:r>
          </a:p>
          <a:p>
            <a:r>
              <a:rPr lang="de-DE" sz="1800" b="1" dirty="0"/>
              <a:t>Jens Schönfeld</a:t>
            </a:r>
          </a:p>
          <a:p>
            <a:r>
              <a:rPr lang="de-DE" sz="1800" dirty="0"/>
              <a:t>		</a:t>
            </a:r>
          </a:p>
          <a:p>
            <a:endParaRPr lang="de-DE" sz="12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561F1FC-76AF-4015-AF0B-1B97E314D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4" t="21771" r="22484" b="7515"/>
          <a:stretch/>
        </p:blipFill>
        <p:spPr>
          <a:xfrm>
            <a:off x="1835696" y="1916832"/>
            <a:ext cx="3029969" cy="2347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UBA">
      <a:dk1>
        <a:sysClr val="windowText" lastClr="000000"/>
      </a:dk1>
      <a:lt1>
        <a:sysClr val="window" lastClr="FFFFFF"/>
      </a:lt1>
      <a:dk2>
        <a:srgbClr val="5EAD35"/>
      </a:dk2>
      <a:lt2>
        <a:srgbClr val="F2F2F2"/>
      </a:lt2>
      <a:accent1>
        <a:srgbClr val="E2007A"/>
      </a:accent1>
      <a:accent2>
        <a:srgbClr val="5EAD35"/>
      </a:accent2>
      <a:accent3>
        <a:srgbClr val="007626"/>
      </a:accent3>
      <a:accent4>
        <a:srgbClr val="A5A5A5"/>
      </a:accent4>
      <a:accent5>
        <a:srgbClr val="7F7F7F"/>
      </a:accent5>
      <a:accent6>
        <a:srgbClr val="4D4D4D"/>
      </a:accent6>
      <a:hlink>
        <a:srgbClr val="007626"/>
      </a:hlink>
      <a:folHlink>
        <a:srgbClr val="007626"/>
      </a:folHlink>
    </a:clrScheme>
    <a:fontScheme name="Benutzerdefiniert 4">
      <a:majorFont>
        <a:latin typeface="Meta Offc Bold"/>
        <a:ea typeface=""/>
        <a:cs typeface=""/>
      </a:majorFont>
      <a:minorFont>
        <a:latin typeface="Meta Off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FA9F3387AE724EB080595706D1CE51" ma:contentTypeVersion="2" ma:contentTypeDescription="Ein neues Dokument erstellen." ma:contentTypeScope="" ma:versionID="6a7b2678b3fc04b3d3a05ffc1aac3d49">
  <xsd:schema xmlns:xsd="http://www.w3.org/2001/XMLSchema" xmlns:xs="http://www.w3.org/2001/XMLSchema" xmlns:p="http://schemas.microsoft.com/office/2006/metadata/properties" xmlns:ns2="35827182-0bd1-4536-b134-92c484978e38" targetNamespace="http://schemas.microsoft.com/office/2006/metadata/properties" ma:root="true" ma:fieldsID="ec7aded3d667e6f8a2cce7d17ff8e8aa" ns2:_="">
    <xsd:import namespace="35827182-0bd1-4536-b134-92c484978e38"/>
    <xsd:element name="properties">
      <xsd:complexType>
        <xsd:sequence>
          <xsd:element name="documentManagement">
            <xsd:complexType>
              <xsd:all>
                <xsd:element ref="ns2:Bemrkung" minOccurs="0"/>
                <xsd:element ref="ns2:Abteilu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27182-0bd1-4536-b134-92c484978e38" elementFormDefault="qualified">
    <xsd:import namespace="http://schemas.microsoft.com/office/2006/documentManagement/types"/>
    <xsd:import namespace="http://schemas.microsoft.com/office/infopath/2007/PartnerControls"/>
    <xsd:element name="Bemrkung" ma:index="8" nillable="true" ma:displayName="Bemrkung" ma:internalName="Bemrkung">
      <xsd:simpleType>
        <xsd:restriction base="dms:Text">
          <xsd:maxLength value="255"/>
        </xsd:restriction>
      </xsd:simpleType>
    </xsd:element>
    <xsd:element name="Abteilung" ma:index="9" nillable="true" ma:displayName="Abteilung" ma:format="Dropdown" ma:internalName="Abteilung">
      <xsd:simpleType>
        <xsd:restriction base="dms:Choice">
          <xsd:enumeration value="IV1"/>
          <xsd:enumeration value="IV2"/>
          <xsd:enumeration value="IV"/>
          <xsd:enumeration value="Allgemein"/>
          <xsd:enumeration value="sonstig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emrkung xmlns="35827182-0bd1-4536-b134-92c484978e38" xsi:nil="true"/>
    <Abteilung xmlns="35827182-0bd1-4536-b134-92c484978e38" xsi:nil="true"/>
  </documentManagement>
</p:properties>
</file>

<file path=customXml/itemProps1.xml><?xml version="1.0" encoding="utf-8"?>
<ds:datastoreItem xmlns:ds="http://schemas.openxmlformats.org/officeDocument/2006/customXml" ds:itemID="{25B5499E-958F-44F4-9C26-FB1C75D5DB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827182-0bd1-4536-b134-92c484978e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E7057D-0AFB-4653-B63D-BEA4970CB2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5518ED-0172-4F95-A46D-BA07489AB607}">
  <ds:schemaRefs>
    <ds:schemaRef ds:uri="35827182-0bd1-4536-b134-92c484978e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750</Words>
  <Application>Microsoft Office PowerPoint</Application>
  <PresentationFormat>Bildschirmpräsentation (4:3)</PresentationFormat>
  <Paragraphs>131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ＭＳ Ｐゴシック</vt:lpstr>
      <vt:lpstr>Arial</vt:lpstr>
      <vt:lpstr>Calibri</vt:lpstr>
      <vt:lpstr>Meta Offc</vt:lpstr>
      <vt:lpstr>Meta Offc Bold</vt:lpstr>
      <vt:lpstr>Meta Serif Offc Book</vt:lpstr>
      <vt:lpstr>Symbol</vt:lpstr>
      <vt:lpstr>Wingdings</vt:lpstr>
      <vt:lpstr>Larissa-Design</vt:lpstr>
      <vt:lpstr>ONE HEALTH DAY 22 Das Post-antibiotische Zeitalter? Ein transdisziplinärer Dialog.</vt:lpstr>
      <vt:lpstr>IN DER VERGANGENHEIT: AMR* ist ein natürliches Phänomen</vt:lpstr>
      <vt:lpstr>HEUTE: Antibiotika und AMR gelangen in großen Mengen in die Umwelt</vt:lpstr>
      <vt:lpstr>HEUTE: Antibiotika und AMR gelangen in großen Mengen in die Umwelt</vt:lpstr>
      <vt:lpstr>PowerPoint-Präsentation</vt:lpstr>
      <vt:lpstr>PowerPoint-Präsentation</vt:lpstr>
      <vt:lpstr>Take-home Messages</vt:lpstr>
      <vt:lpstr>Take-home Messages</vt:lpstr>
      <vt:lpstr>Danke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UBA_PPT final</dc:title>
  <dc:creator>UBA</dc:creator>
  <cp:lastModifiedBy>UBA</cp:lastModifiedBy>
  <cp:revision>1681</cp:revision>
  <cp:lastPrinted>2018-12-13T18:30:52Z</cp:lastPrinted>
  <dcterms:created xsi:type="dcterms:W3CDTF">2013-11-18T20:15:17Z</dcterms:created>
  <dcterms:modified xsi:type="dcterms:W3CDTF">2022-11-11T07:59:53Z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0x01010015FA9F3387AE724EB080595706D1CE51</vt:lpwstr>
  </property>
</Properties>
</file>