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4"/>
  </p:sldMasterIdLst>
  <p:notesMasterIdLst>
    <p:notesMasterId r:id="rId15"/>
  </p:notesMasterIdLst>
  <p:handoutMasterIdLst>
    <p:handoutMasterId r:id="rId16"/>
  </p:handoutMasterIdLst>
  <p:sldIdLst>
    <p:sldId id="698" r:id="rId5"/>
    <p:sldId id="715" r:id="rId6"/>
    <p:sldId id="717" r:id="rId7"/>
    <p:sldId id="718" r:id="rId8"/>
    <p:sldId id="716" r:id="rId9"/>
    <p:sldId id="720" r:id="rId10"/>
    <p:sldId id="721" r:id="rId11"/>
    <p:sldId id="282" r:id="rId12"/>
    <p:sldId id="274" r:id="rId13"/>
    <p:sldId id="713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lantyne, Peter (ILRI)" initials="" lastIdx="13" clrIdx="0"/>
  <p:cmAuthor id="2" name="LeBorgne, Ewen" initials="" lastIdx="20" clrIdx="1"/>
  <p:cmAuthor id="3" name="Hack, Bernhard (ILRI)" initials="" lastIdx="6" clrIdx="2"/>
  <p:cmAuthor id="4" name="Victor, Michael (ILRI)" initials="" lastIdx="5" clrIdx="3"/>
  <p:cmAuthor id="5" name="Ferrari, Mireille (ILRI)" initials="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9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F05B3-2E15-48E8-9D12-817B25B5FAE3}" type="doc">
      <dgm:prSet loTypeId="urn:microsoft.com/office/officeart/2005/8/layout/cycle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1CD053F-338A-4F96-9F5C-357C4BFD2E2E}">
      <dgm:prSet phldrT="[Text]"/>
      <dgm:spPr/>
      <dgm:t>
        <a:bodyPr/>
        <a:lstStyle/>
        <a:p>
          <a:r>
            <a:rPr lang="de-DE" dirty="0"/>
            <a:t>MKS, Brucellose etc. </a:t>
          </a:r>
          <a:endParaRPr lang="en-US" dirty="0"/>
        </a:p>
      </dgm:t>
    </dgm:pt>
    <dgm:pt modelId="{361535A6-0636-49BC-86D0-9D913538A674}" type="parTrans" cxnId="{842437A8-ECD1-4011-A8DD-3CE5E33D17F9}">
      <dgm:prSet/>
      <dgm:spPr/>
      <dgm:t>
        <a:bodyPr/>
        <a:lstStyle/>
        <a:p>
          <a:endParaRPr lang="en-US"/>
        </a:p>
      </dgm:t>
    </dgm:pt>
    <dgm:pt modelId="{C168B44D-8B74-4DFC-B470-63A65083510B}" type="sibTrans" cxnId="{842437A8-ECD1-4011-A8DD-3CE5E33D17F9}">
      <dgm:prSet/>
      <dgm:spPr/>
      <dgm:t>
        <a:bodyPr/>
        <a:lstStyle/>
        <a:p>
          <a:endParaRPr lang="en-US"/>
        </a:p>
      </dgm:t>
    </dgm:pt>
    <dgm:pt modelId="{84AF81D1-1772-457B-B342-5F3EDA331787}">
      <dgm:prSet phldrT="[Text]"/>
      <dgm:spPr/>
      <dgm:t>
        <a:bodyPr/>
        <a:lstStyle/>
        <a:p>
          <a:r>
            <a:rPr lang="de-DE" dirty="0"/>
            <a:t>Akarizide </a:t>
          </a:r>
        </a:p>
        <a:p>
          <a:r>
            <a:rPr lang="de-DE" dirty="0"/>
            <a:t>+ OTC (ITM)</a:t>
          </a:r>
          <a:endParaRPr lang="en-US" dirty="0"/>
        </a:p>
      </dgm:t>
    </dgm:pt>
    <dgm:pt modelId="{BF2DBE58-7FD6-4F65-B3B6-2C7222D2A6FE}" type="parTrans" cxnId="{BF6B55D7-FCE6-482A-A3E1-12FBC72151BF}">
      <dgm:prSet/>
      <dgm:spPr/>
      <dgm:t>
        <a:bodyPr/>
        <a:lstStyle/>
        <a:p>
          <a:endParaRPr lang="en-US"/>
        </a:p>
      </dgm:t>
    </dgm:pt>
    <dgm:pt modelId="{75A49F9A-5009-408E-BB12-D383B181C9F6}" type="sibTrans" cxnId="{BF6B55D7-FCE6-482A-A3E1-12FBC72151BF}">
      <dgm:prSet/>
      <dgm:spPr/>
      <dgm:t>
        <a:bodyPr/>
        <a:lstStyle/>
        <a:p>
          <a:endParaRPr lang="en-US"/>
        </a:p>
      </dgm:t>
    </dgm:pt>
    <dgm:pt modelId="{AD79A47F-E493-46B4-9489-66A29175032D}">
      <dgm:prSet phldrT="[Text]"/>
      <dgm:spPr/>
      <dgm:t>
        <a:bodyPr/>
        <a:lstStyle/>
        <a:p>
          <a:r>
            <a:rPr lang="en-US" dirty="0" err="1"/>
            <a:t>Tetrazykline</a:t>
          </a:r>
          <a:r>
            <a:rPr lang="en-US" dirty="0"/>
            <a:t> in Milch</a:t>
          </a:r>
        </a:p>
      </dgm:t>
    </dgm:pt>
    <dgm:pt modelId="{BB461F6E-9CC3-4259-8BDA-508CF834A1B3}" type="parTrans" cxnId="{7011DCE1-12CD-4D20-8501-98C7140DA9B6}">
      <dgm:prSet/>
      <dgm:spPr/>
      <dgm:t>
        <a:bodyPr/>
        <a:lstStyle/>
        <a:p>
          <a:endParaRPr lang="en-US"/>
        </a:p>
      </dgm:t>
    </dgm:pt>
    <dgm:pt modelId="{9058409B-A729-4064-9FD8-06B234B78B3F}" type="sibTrans" cxnId="{7011DCE1-12CD-4D20-8501-98C7140DA9B6}">
      <dgm:prSet/>
      <dgm:spPr/>
      <dgm:t>
        <a:bodyPr/>
        <a:lstStyle/>
        <a:p>
          <a:endParaRPr lang="en-US"/>
        </a:p>
      </dgm:t>
    </dgm:pt>
    <dgm:pt modelId="{7888379F-49E0-477C-BA96-3977E4466428}">
      <dgm:prSet phldrT="[Text]"/>
      <dgm:spPr/>
      <dgm:t>
        <a:bodyPr/>
        <a:lstStyle/>
        <a:p>
          <a:r>
            <a:rPr lang="en-US" dirty="0"/>
            <a:t>Humane Gesundheit ?</a:t>
          </a:r>
        </a:p>
      </dgm:t>
    </dgm:pt>
    <dgm:pt modelId="{E93A4B43-BFA3-408F-B61B-C3FC30DE9914}" type="parTrans" cxnId="{48BD98F2-AA1E-4F78-99D4-1D122DD0F3EF}">
      <dgm:prSet/>
      <dgm:spPr/>
      <dgm:t>
        <a:bodyPr/>
        <a:lstStyle/>
        <a:p>
          <a:endParaRPr lang="en-US"/>
        </a:p>
      </dgm:t>
    </dgm:pt>
    <dgm:pt modelId="{589FE702-D399-4335-8B22-D622BA9D0F9F}" type="sibTrans" cxnId="{48BD98F2-AA1E-4F78-99D4-1D122DD0F3EF}">
      <dgm:prSet/>
      <dgm:spPr/>
      <dgm:t>
        <a:bodyPr/>
        <a:lstStyle/>
        <a:p>
          <a:endParaRPr lang="en-US"/>
        </a:p>
      </dgm:t>
    </dgm:pt>
    <dgm:pt modelId="{A6BF3FE1-2B3A-4DEF-8788-EB2420D9BB9E}">
      <dgm:prSet phldrT="[Text]"/>
      <dgm:spPr/>
      <dgm:t>
        <a:bodyPr/>
        <a:lstStyle/>
        <a:p>
          <a:r>
            <a:rPr lang="de-DE" dirty="0"/>
            <a:t>Ankole x HF</a:t>
          </a:r>
          <a:endParaRPr lang="en-US" dirty="0"/>
        </a:p>
      </dgm:t>
    </dgm:pt>
    <dgm:pt modelId="{D95DA22E-8666-414E-A07F-FBC4DAE23D02}" type="parTrans" cxnId="{1916A9EC-C9A1-433E-88C6-784553266045}">
      <dgm:prSet/>
      <dgm:spPr/>
      <dgm:t>
        <a:bodyPr/>
        <a:lstStyle/>
        <a:p>
          <a:endParaRPr lang="en-US"/>
        </a:p>
      </dgm:t>
    </dgm:pt>
    <dgm:pt modelId="{6F4D0FB3-6442-4188-A88B-0F8F6D4F0C9C}" type="sibTrans" cxnId="{1916A9EC-C9A1-433E-88C6-784553266045}">
      <dgm:prSet/>
      <dgm:spPr/>
      <dgm:t>
        <a:bodyPr/>
        <a:lstStyle/>
        <a:p>
          <a:endParaRPr lang="en-US"/>
        </a:p>
      </dgm:t>
    </dgm:pt>
    <dgm:pt modelId="{0800B242-3C9A-41A2-8A7D-6EE1BD372250}" type="pres">
      <dgm:prSet presAssocID="{4EAF05B3-2E15-48E8-9D12-817B25B5FAE3}" presName="cycle" presStyleCnt="0">
        <dgm:presLayoutVars>
          <dgm:dir/>
          <dgm:resizeHandles val="exact"/>
        </dgm:presLayoutVars>
      </dgm:prSet>
      <dgm:spPr/>
    </dgm:pt>
    <dgm:pt modelId="{FD33D468-DA38-4982-9D1D-D4459FF62711}" type="pres">
      <dgm:prSet presAssocID="{61CD053F-338A-4F96-9F5C-357C4BFD2E2E}" presName="dummy" presStyleCnt="0"/>
      <dgm:spPr/>
    </dgm:pt>
    <dgm:pt modelId="{977EFAD7-DA06-4EF6-B768-26FB3AE6B821}" type="pres">
      <dgm:prSet presAssocID="{61CD053F-338A-4F96-9F5C-357C4BFD2E2E}" presName="node" presStyleLbl="revTx" presStyleIdx="0" presStyleCnt="5">
        <dgm:presLayoutVars>
          <dgm:bulletEnabled val="1"/>
        </dgm:presLayoutVars>
      </dgm:prSet>
      <dgm:spPr/>
    </dgm:pt>
    <dgm:pt modelId="{C72B7295-92C4-44F6-8E3F-2148094C55AF}" type="pres">
      <dgm:prSet presAssocID="{C168B44D-8B74-4DFC-B470-63A65083510B}" presName="sibTrans" presStyleLbl="node1" presStyleIdx="0" presStyleCnt="5"/>
      <dgm:spPr/>
    </dgm:pt>
    <dgm:pt modelId="{E673B374-F192-49AC-96EB-E21FF8F31150}" type="pres">
      <dgm:prSet presAssocID="{84AF81D1-1772-457B-B342-5F3EDA331787}" presName="dummy" presStyleCnt="0"/>
      <dgm:spPr/>
    </dgm:pt>
    <dgm:pt modelId="{7F275227-991B-45D0-8F57-2034E7C2A904}" type="pres">
      <dgm:prSet presAssocID="{84AF81D1-1772-457B-B342-5F3EDA331787}" presName="node" presStyleLbl="revTx" presStyleIdx="1" presStyleCnt="5">
        <dgm:presLayoutVars>
          <dgm:bulletEnabled val="1"/>
        </dgm:presLayoutVars>
      </dgm:prSet>
      <dgm:spPr/>
    </dgm:pt>
    <dgm:pt modelId="{0ADF7BCE-817A-4E94-AA57-0BED6C1C89CC}" type="pres">
      <dgm:prSet presAssocID="{75A49F9A-5009-408E-BB12-D383B181C9F6}" presName="sibTrans" presStyleLbl="node1" presStyleIdx="1" presStyleCnt="5"/>
      <dgm:spPr/>
    </dgm:pt>
    <dgm:pt modelId="{DA41C235-E62F-4A54-912C-DA5825BBAE31}" type="pres">
      <dgm:prSet presAssocID="{AD79A47F-E493-46B4-9489-66A29175032D}" presName="dummy" presStyleCnt="0"/>
      <dgm:spPr/>
    </dgm:pt>
    <dgm:pt modelId="{3022E791-F6F6-4A0A-B672-E6E9D6813DB4}" type="pres">
      <dgm:prSet presAssocID="{AD79A47F-E493-46B4-9489-66A29175032D}" presName="node" presStyleLbl="revTx" presStyleIdx="2" presStyleCnt="5">
        <dgm:presLayoutVars>
          <dgm:bulletEnabled val="1"/>
        </dgm:presLayoutVars>
      </dgm:prSet>
      <dgm:spPr/>
    </dgm:pt>
    <dgm:pt modelId="{25D35F18-1176-4857-BD64-69D94862FE8F}" type="pres">
      <dgm:prSet presAssocID="{9058409B-A729-4064-9FD8-06B234B78B3F}" presName="sibTrans" presStyleLbl="node1" presStyleIdx="2" presStyleCnt="5"/>
      <dgm:spPr/>
    </dgm:pt>
    <dgm:pt modelId="{1B269CB3-564A-4B2C-9EDB-0743B844E2BF}" type="pres">
      <dgm:prSet presAssocID="{7888379F-49E0-477C-BA96-3977E4466428}" presName="dummy" presStyleCnt="0"/>
      <dgm:spPr/>
    </dgm:pt>
    <dgm:pt modelId="{CE7177CB-0653-4193-9A1C-69E82A190F3F}" type="pres">
      <dgm:prSet presAssocID="{7888379F-49E0-477C-BA96-3977E4466428}" presName="node" presStyleLbl="revTx" presStyleIdx="3" presStyleCnt="5" custScaleX="126487">
        <dgm:presLayoutVars>
          <dgm:bulletEnabled val="1"/>
        </dgm:presLayoutVars>
      </dgm:prSet>
      <dgm:spPr/>
    </dgm:pt>
    <dgm:pt modelId="{8C9DC72E-D128-40C3-89D6-9BB25DA1B092}" type="pres">
      <dgm:prSet presAssocID="{589FE702-D399-4335-8B22-D622BA9D0F9F}" presName="sibTrans" presStyleLbl="node1" presStyleIdx="3" presStyleCnt="5"/>
      <dgm:spPr/>
    </dgm:pt>
    <dgm:pt modelId="{C97CF026-53BA-40CE-833F-7C9236CB2B4E}" type="pres">
      <dgm:prSet presAssocID="{A6BF3FE1-2B3A-4DEF-8788-EB2420D9BB9E}" presName="dummy" presStyleCnt="0"/>
      <dgm:spPr/>
    </dgm:pt>
    <dgm:pt modelId="{A8AE0894-1702-47DF-B376-3A289633A2F0}" type="pres">
      <dgm:prSet presAssocID="{A6BF3FE1-2B3A-4DEF-8788-EB2420D9BB9E}" presName="node" presStyleLbl="revTx" presStyleIdx="4" presStyleCnt="5" custScaleX="181078" custScaleY="55024" custRadScaleRad="97334" custRadScaleInc="-4785">
        <dgm:presLayoutVars>
          <dgm:bulletEnabled val="1"/>
        </dgm:presLayoutVars>
      </dgm:prSet>
      <dgm:spPr/>
    </dgm:pt>
    <dgm:pt modelId="{047F9650-AE8A-4A9E-8B3C-A498EA08DAF3}" type="pres">
      <dgm:prSet presAssocID="{6F4D0FB3-6442-4188-A88B-0F8F6D4F0C9C}" presName="sibTrans" presStyleLbl="node1" presStyleIdx="4" presStyleCnt="5"/>
      <dgm:spPr/>
    </dgm:pt>
  </dgm:ptLst>
  <dgm:cxnLst>
    <dgm:cxn modelId="{0B623524-4462-4F7F-A823-33D4B9921BB8}" type="presOf" srcId="{C168B44D-8B74-4DFC-B470-63A65083510B}" destId="{C72B7295-92C4-44F6-8E3F-2148094C55AF}" srcOrd="0" destOrd="0" presId="urn:microsoft.com/office/officeart/2005/8/layout/cycle1"/>
    <dgm:cxn modelId="{56DD8F35-BC73-4BF2-B840-94104E939C31}" type="presOf" srcId="{AD79A47F-E493-46B4-9489-66A29175032D}" destId="{3022E791-F6F6-4A0A-B672-E6E9D6813DB4}" srcOrd="0" destOrd="0" presId="urn:microsoft.com/office/officeart/2005/8/layout/cycle1"/>
    <dgm:cxn modelId="{4F9EB93D-610E-4D47-8935-1719ACE84D9E}" type="presOf" srcId="{A6BF3FE1-2B3A-4DEF-8788-EB2420D9BB9E}" destId="{A8AE0894-1702-47DF-B376-3A289633A2F0}" srcOrd="0" destOrd="0" presId="urn:microsoft.com/office/officeart/2005/8/layout/cycle1"/>
    <dgm:cxn modelId="{2E941C40-0D26-442F-8316-B3BFA99C4F57}" type="presOf" srcId="{61CD053F-338A-4F96-9F5C-357C4BFD2E2E}" destId="{977EFAD7-DA06-4EF6-B768-26FB3AE6B821}" srcOrd="0" destOrd="0" presId="urn:microsoft.com/office/officeart/2005/8/layout/cycle1"/>
    <dgm:cxn modelId="{87FC2A46-097F-4F05-8524-D072CACD7C5B}" type="presOf" srcId="{4EAF05B3-2E15-48E8-9D12-817B25B5FAE3}" destId="{0800B242-3C9A-41A2-8A7D-6EE1BD372250}" srcOrd="0" destOrd="0" presId="urn:microsoft.com/office/officeart/2005/8/layout/cycle1"/>
    <dgm:cxn modelId="{F61AC26C-7170-48D5-AAE9-2A255050873D}" type="presOf" srcId="{9058409B-A729-4064-9FD8-06B234B78B3F}" destId="{25D35F18-1176-4857-BD64-69D94862FE8F}" srcOrd="0" destOrd="0" presId="urn:microsoft.com/office/officeart/2005/8/layout/cycle1"/>
    <dgm:cxn modelId="{F8794851-8010-4AC4-BE5B-58070CAC07AD}" type="presOf" srcId="{6F4D0FB3-6442-4188-A88B-0F8F6D4F0C9C}" destId="{047F9650-AE8A-4A9E-8B3C-A498EA08DAF3}" srcOrd="0" destOrd="0" presId="urn:microsoft.com/office/officeart/2005/8/layout/cycle1"/>
    <dgm:cxn modelId="{4EE20352-6E4D-48B5-9461-F3F31D88A93A}" type="presOf" srcId="{75A49F9A-5009-408E-BB12-D383B181C9F6}" destId="{0ADF7BCE-817A-4E94-AA57-0BED6C1C89CC}" srcOrd="0" destOrd="0" presId="urn:microsoft.com/office/officeart/2005/8/layout/cycle1"/>
    <dgm:cxn modelId="{842437A8-ECD1-4011-A8DD-3CE5E33D17F9}" srcId="{4EAF05B3-2E15-48E8-9D12-817B25B5FAE3}" destId="{61CD053F-338A-4F96-9F5C-357C4BFD2E2E}" srcOrd="0" destOrd="0" parTransId="{361535A6-0636-49BC-86D0-9D913538A674}" sibTransId="{C168B44D-8B74-4DFC-B470-63A65083510B}"/>
    <dgm:cxn modelId="{4167DDBA-A208-40E4-9FF3-5B6EDBA4F121}" type="presOf" srcId="{84AF81D1-1772-457B-B342-5F3EDA331787}" destId="{7F275227-991B-45D0-8F57-2034E7C2A904}" srcOrd="0" destOrd="0" presId="urn:microsoft.com/office/officeart/2005/8/layout/cycle1"/>
    <dgm:cxn modelId="{8A6ACED2-B19C-47F1-A568-C30807631C3E}" type="presOf" srcId="{7888379F-49E0-477C-BA96-3977E4466428}" destId="{CE7177CB-0653-4193-9A1C-69E82A190F3F}" srcOrd="0" destOrd="0" presId="urn:microsoft.com/office/officeart/2005/8/layout/cycle1"/>
    <dgm:cxn modelId="{BF6B55D7-FCE6-482A-A3E1-12FBC72151BF}" srcId="{4EAF05B3-2E15-48E8-9D12-817B25B5FAE3}" destId="{84AF81D1-1772-457B-B342-5F3EDA331787}" srcOrd="1" destOrd="0" parTransId="{BF2DBE58-7FD6-4F65-B3B6-2C7222D2A6FE}" sibTransId="{75A49F9A-5009-408E-BB12-D383B181C9F6}"/>
    <dgm:cxn modelId="{7011DCE1-12CD-4D20-8501-98C7140DA9B6}" srcId="{4EAF05B3-2E15-48E8-9D12-817B25B5FAE3}" destId="{AD79A47F-E493-46B4-9489-66A29175032D}" srcOrd="2" destOrd="0" parTransId="{BB461F6E-9CC3-4259-8BDA-508CF834A1B3}" sibTransId="{9058409B-A729-4064-9FD8-06B234B78B3F}"/>
    <dgm:cxn modelId="{1CBFE5E7-9E28-4005-A774-3B53804666B8}" type="presOf" srcId="{589FE702-D399-4335-8B22-D622BA9D0F9F}" destId="{8C9DC72E-D128-40C3-89D6-9BB25DA1B092}" srcOrd="0" destOrd="0" presId="urn:microsoft.com/office/officeart/2005/8/layout/cycle1"/>
    <dgm:cxn modelId="{1916A9EC-C9A1-433E-88C6-784553266045}" srcId="{4EAF05B3-2E15-48E8-9D12-817B25B5FAE3}" destId="{A6BF3FE1-2B3A-4DEF-8788-EB2420D9BB9E}" srcOrd="4" destOrd="0" parTransId="{D95DA22E-8666-414E-A07F-FBC4DAE23D02}" sibTransId="{6F4D0FB3-6442-4188-A88B-0F8F6D4F0C9C}"/>
    <dgm:cxn modelId="{48BD98F2-AA1E-4F78-99D4-1D122DD0F3EF}" srcId="{4EAF05B3-2E15-48E8-9D12-817B25B5FAE3}" destId="{7888379F-49E0-477C-BA96-3977E4466428}" srcOrd="3" destOrd="0" parTransId="{E93A4B43-BFA3-408F-B61B-C3FC30DE9914}" sibTransId="{589FE702-D399-4335-8B22-D622BA9D0F9F}"/>
    <dgm:cxn modelId="{09ED27AC-08D0-4E2D-A0B2-A39C08180885}" type="presParOf" srcId="{0800B242-3C9A-41A2-8A7D-6EE1BD372250}" destId="{FD33D468-DA38-4982-9D1D-D4459FF62711}" srcOrd="0" destOrd="0" presId="urn:microsoft.com/office/officeart/2005/8/layout/cycle1"/>
    <dgm:cxn modelId="{11CC8C67-0F7E-4151-81E0-30A0565EE3CD}" type="presParOf" srcId="{0800B242-3C9A-41A2-8A7D-6EE1BD372250}" destId="{977EFAD7-DA06-4EF6-B768-26FB3AE6B821}" srcOrd="1" destOrd="0" presId="urn:microsoft.com/office/officeart/2005/8/layout/cycle1"/>
    <dgm:cxn modelId="{491CEE1E-2A03-45D6-A7DC-9C61A57493A5}" type="presParOf" srcId="{0800B242-3C9A-41A2-8A7D-6EE1BD372250}" destId="{C72B7295-92C4-44F6-8E3F-2148094C55AF}" srcOrd="2" destOrd="0" presId="urn:microsoft.com/office/officeart/2005/8/layout/cycle1"/>
    <dgm:cxn modelId="{06E497B4-EFC1-471A-9432-3888FA492681}" type="presParOf" srcId="{0800B242-3C9A-41A2-8A7D-6EE1BD372250}" destId="{E673B374-F192-49AC-96EB-E21FF8F31150}" srcOrd="3" destOrd="0" presId="urn:microsoft.com/office/officeart/2005/8/layout/cycle1"/>
    <dgm:cxn modelId="{56942D69-6361-4E99-873E-B3DC8CC17C86}" type="presParOf" srcId="{0800B242-3C9A-41A2-8A7D-6EE1BD372250}" destId="{7F275227-991B-45D0-8F57-2034E7C2A904}" srcOrd="4" destOrd="0" presId="urn:microsoft.com/office/officeart/2005/8/layout/cycle1"/>
    <dgm:cxn modelId="{D7CA386D-5EE8-47E7-93EF-D4156FA68167}" type="presParOf" srcId="{0800B242-3C9A-41A2-8A7D-6EE1BD372250}" destId="{0ADF7BCE-817A-4E94-AA57-0BED6C1C89CC}" srcOrd="5" destOrd="0" presId="urn:microsoft.com/office/officeart/2005/8/layout/cycle1"/>
    <dgm:cxn modelId="{C9B680C0-510A-4443-85E1-F51F4280B2E1}" type="presParOf" srcId="{0800B242-3C9A-41A2-8A7D-6EE1BD372250}" destId="{DA41C235-E62F-4A54-912C-DA5825BBAE31}" srcOrd="6" destOrd="0" presId="urn:microsoft.com/office/officeart/2005/8/layout/cycle1"/>
    <dgm:cxn modelId="{46ED534C-3D58-49E2-8AA8-B5A8A5C4AB8B}" type="presParOf" srcId="{0800B242-3C9A-41A2-8A7D-6EE1BD372250}" destId="{3022E791-F6F6-4A0A-B672-E6E9D6813DB4}" srcOrd="7" destOrd="0" presId="urn:microsoft.com/office/officeart/2005/8/layout/cycle1"/>
    <dgm:cxn modelId="{C3FE774B-AC95-4E1F-B04A-F13C16B6BB0E}" type="presParOf" srcId="{0800B242-3C9A-41A2-8A7D-6EE1BD372250}" destId="{25D35F18-1176-4857-BD64-69D94862FE8F}" srcOrd="8" destOrd="0" presId="urn:microsoft.com/office/officeart/2005/8/layout/cycle1"/>
    <dgm:cxn modelId="{7B7299E6-E23C-454F-873C-0F701F70A585}" type="presParOf" srcId="{0800B242-3C9A-41A2-8A7D-6EE1BD372250}" destId="{1B269CB3-564A-4B2C-9EDB-0743B844E2BF}" srcOrd="9" destOrd="0" presId="urn:microsoft.com/office/officeart/2005/8/layout/cycle1"/>
    <dgm:cxn modelId="{D689EF67-5A8E-4F94-851E-BD3CD51C9CCF}" type="presParOf" srcId="{0800B242-3C9A-41A2-8A7D-6EE1BD372250}" destId="{CE7177CB-0653-4193-9A1C-69E82A190F3F}" srcOrd="10" destOrd="0" presId="urn:microsoft.com/office/officeart/2005/8/layout/cycle1"/>
    <dgm:cxn modelId="{A923817B-8E0A-4133-AD5F-8FFB641BAED4}" type="presParOf" srcId="{0800B242-3C9A-41A2-8A7D-6EE1BD372250}" destId="{8C9DC72E-D128-40C3-89D6-9BB25DA1B092}" srcOrd="11" destOrd="0" presId="urn:microsoft.com/office/officeart/2005/8/layout/cycle1"/>
    <dgm:cxn modelId="{8E1B16C9-5B5C-4231-B685-D55D355E3316}" type="presParOf" srcId="{0800B242-3C9A-41A2-8A7D-6EE1BD372250}" destId="{C97CF026-53BA-40CE-833F-7C9236CB2B4E}" srcOrd="12" destOrd="0" presId="urn:microsoft.com/office/officeart/2005/8/layout/cycle1"/>
    <dgm:cxn modelId="{87585F0E-70C7-424F-B3D4-FAAB1BBC86B2}" type="presParOf" srcId="{0800B242-3C9A-41A2-8A7D-6EE1BD372250}" destId="{A8AE0894-1702-47DF-B376-3A289633A2F0}" srcOrd="13" destOrd="0" presId="urn:microsoft.com/office/officeart/2005/8/layout/cycle1"/>
    <dgm:cxn modelId="{844472C2-9AF8-4FC5-8326-F3151648F2ED}" type="presParOf" srcId="{0800B242-3C9A-41A2-8A7D-6EE1BD372250}" destId="{047F9650-AE8A-4A9E-8B3C-A498EA08DAF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08EDA-1BBD-41CF-B4F0-6FA4082988BC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7283AC-FE86-41A7-8ECA-F529648FEA65}">
      <dgm:prSet phldrT="[Text]" custT="1"/>
      <dgm:spPr/>
      <dgm:t>
        <a:bodyPr/>
        <a:lstStyle/>
        <a:p>
          <a:r>
            <a:rPr lang="en-US" sz="1400" dirty="0" err="1"/>
            <a:t>Große</a:t>
          </a:r>
          <a:r>
            <a:rPr lang="en-US" sz="1400" dirty="0"/>
            <a:t> </a:t>
          </a:r>
          <a:r>
            <a:rPr lang="en-US" sz="1400" dirty="0" err="1"/>
            <a:t>Nachfrage</a:t>
          </a:r>
          <a:endParaRPr lang="en-US" sz="1400" dirty="0"/>
        </a:p>
        <a:p>
          <a:r>
            <a:rPr lang="en-US" sz="1400" dirty="0" err="1"/>
            <a:t>Braucht</a:t>
          </a:r>
          <a:r>
            <a:rPr lang="en-US" sz="1400" dirty="0"/>
            <a:t> </a:t>
          </a:r>
          <a:r>
            <a:rPr lang="en-US" sz="1400" dirty="0" err="1"/>
            <a:t>wenig</a:t>
          </a:r>
          <a:r>
            <a:rPr lang="en-US" sz="1400" dirty="0"/>
            <a:t> Land</a:t>
          </a:r>
        </a:p>
        <a:p>
          <a:r>
            <a:rPr lang="en-US" sz="1400" dirty="0" err="1"/>
            <a:t>Kurzer</a:t>
          </a:r>
          <a:r>
            <a:rPr lang="en-US" sz="1400" dirty="0"/>
            <a:t> </a:t>
          </a:r>
          <a:r>
            <a:rPr lang="en-US" sz="1400" dirty="0" err="1"/>
            <a:t>Produktionszyklus</a:t>
          </a:r>
          <a:endParaRPr lang="en-US" sz="1400" dirty="0"/>
        </a:p>
        <a:p>
          <a:r>
            <a:rPr lang="en-US" sz="1400" dirty="0"/>
            <a:t>Low input </a:t>
          </a:r>
        </a:p>
      </dgm:t>
    </dgm:pt>
    <dgm:pt modelId="{2D1B8D0B-0173-4AEB-B8F8-7E58285BC0A7}" type="parTrans" cxnId="{A2433735-B657-4577-B875-AAD5381FCF7B}">
      <dgm:prSet/>
      <dgm:spPr/>
      <dgm:t>
        <a:bodyPr/>
        <a:lstStyle/>
        <a:p>
          <a:endParaRPr lang="en-US"/>
        </a:p>
      </dgm:t>
    </dgm:pt>
    <dgm:pt modelId="{C397D339-F063-4EC9-92B1-E0CE115409BA}" type="sibTrans" cxnId="{A2433735-B657-4577-B875-AAD5381FCF7B}">
      <dgm:prSet/>
      <dgm:spPr/>
      <dgm:t>
        <a:bodyPr/>
        <a:lstStyle/>
        <a:p>
          <a:endParaRPr lang="en-US"/>
        </a:p>
      </dgm:t>
    </dgm:pt>
    <dgm:pt modelId="{A6E09652-DA1F-4C04-8D07-ECA8E5AF0976}">
      <dgm:prSet phldrT="[Text]" custT="1"/>
      <dgm:spPr/>
      <dgm:t>
        <a:bodyPr spcFirstLastPara="0" vert="horz" wrap="square" lIns="142240" tIns="142240" rIns="142240" bIns="142240" numCol="1" spcCol="1270" anchor="ctr" anchorCtr="0"/>
        <a:lstStyle/>
        <a:p>
          <a:r>
            <a:rPr lang="en-US" sz="1400" kern="1200" dirty="0" err="1"/>
            <a:t>Endemische</a:t>
          </a:r>
          <a:r>
            <a:rPr lang="en-US" sz="1400" kern="1200" dirty="0"/>
            <a:t> </a:t>
          </a:r>
          <a:r>
            <a:rPr lang="en-US" sz="1400" kern="1200" dirty="0" err="1"/>
            <a:t>Krankheiten</a:t>
          </a:r>
          <a:endParaRPr lang="en-US" sz="1400" kern="1200" dirty="0"/>
        </a:p>
        <a:p>
          <a:r>
            <a:rPr lang="en-US" sz="1400" kern="1200" dirty="0" err="1">
              <a:latin typeface="Calibri"/>
              <a:ea typeface="+mn-ea"/>
              <a:cs typeface="+mn-cs"/>
            </a:rPr>
            <a:t>Impf”versagen</a:t>
          </a:r>
          <a:r>
            <a:rPr lang="en-US" sz="1400" kern="1200" dirty="0">
              <a:latin typeface="Calibri"/>
              <a:ea typeface="+mn-ea"/>
              <a:cs typeface="+mn-cs"/>
            </a:rPr>
            <a:t>”</a:t>
          </a:r>
          <a:endParaRPr lang="en-US" sz="1400" kern="1200" dirty="0"/>
        </a:p>
        <a:p>
          <a:r>
            <a:rPr lang="en-US" sz="1400" kern="1200" dirty="0" err="1"/>
            <a:t>Tierfutter</a:t>
          </a:r>
          <a:r>
            <a:rPr lang="en-US" sz="1400" kern="1200" dirty="0"/>
            <a:t> </a:t>
          </a:r>
          <a:r>
            <a:rPr lang="en-US" sz="1400" kern="1200" dirty="0" err="1"/>
            <a:t>teuer</a:t>
          </a:r>
          <a:endParaRPr lang="en-US" sz="1400" kern="1200" dirty="0"/>
        </a:p>
        <a:p>
          <a:r>
            <a:rPr lang="en-US" sz="1400" kern="1200" dirty="0" err="1"/>
            <a:t>Größtenteils</a:t>
          </a:r>
          <a:r>
            <a:rPr lang="en-US" sz="1400" kern="1200" dirty="0"/>
            <a:t> </a:t>
          </a:r>
          <a:r>
            <a:rPr lang="en-US" sz="1400" kern="1200" dirty="0" err="1"/>
            <a:t>informell</a:t>
          </a:r>
          <a:endParaRPr lang="en-US" sz="1400" kern="1200" dirty="0"/>
        </a:p>
        <a:p>
          <a:r>
            <a:rPr lang="en-US" sz="1400" kern="1200" dirty="0" err="1"/>
            <a:t>Begrenzter</a:t>
          </a:r>
          <a:r>
            <a:rPr lang="en-US" sz="1400" kern="1200" dirty="0"/>
            <a:t> </a:t>
          </a:r>
          <a:r>
            <a:rPr lang="en-US" sz="1400" kern="1200" dirty="0" err="1"/>
            <a:t>Vet.service</a:t>
          </a:r>
          <a:endParaRPr lang="en-US" sz="1400" kern="1200" dirty="0"/>
        </a:p>
        <a:p>
          <a:endParaRPr lang="en-US" sz="1400" kern="1200" dirty="0"/>
        </a:p>
      </dgm:t>
    </dgm:pt>
    <dgm:pt modelId="{3C9E6B28-61C9-4EBA-9498-BCDA944C192A}" type="parTrans" cxnId="{8D2F4E56-6CEA-495C-A7B8-1465EBA9252E}">
      <dgm:prSet/>
      <dgm:spPr/>
      <dgm:t>
        <a:bodyPr/>
        <a:lstStyle/>
        <a:p>
          <a:endParaRPr lang="en-US"/>
        </a:p>
      </dgm:t>
    </dgm:pt>
    <dgm:pt modelId="{005C733A-9240-4B64-B589-ED9527FC7AFA}" type="sibTrans" cxnId="{8D2F4E56-6CEA-495C-A7B8-1465EBA9252E}">
      <dgm:prSet/>
      <dgm:spPr/>
      <dgm:t>
        <a:bodyPr/>
        <a:lstStyle/>
        <a:p>
          <a:endParaRPr lang="en-US"/>
        </a:p>
      </dgm:t>
    </dgm:pt>
    <dgm:pt modelId="{25B3B763-873B-468D-8427-5BAD3E5D8AFD}" type="pres">
      <dgm:prSet presAssocID="{56308EDA-1BBD-41CF-B4F0-6FA4082988BC}" presName="compositeShape" presStyleCnt="0">
        <dgm:presLayoutVars>
          <dgm:chMax val="2"/>
          <dgm:dir/>
          <dgm:resizeHandles val="exact"/>
        </dgm:presLayoutVars>
      </dgm:prSet>
      <dgm:spPr/>
    </dgm:pt>
    <dgm:pt modelId="{C8BE50FD-694D-4EAE-AEB6-0DBEBC38FE97}" type="pres">
      <dgm:prSet presAssocID="{56308EDA-1BBD-41CF-B4F0-6FA4082988BC}" presName="divider" presStyleLbl="fgShp" presStyleIdx="0" presStyleCnt="1" custLinFactNeighborY="-8460"/>
      <dgm:spPr/>
    </dgm:pt>
    <dgm:pt modelId="{44A84CCF-3D37-45F4-ACB5-9E2F2B0F29AC}" type="pres">
      <dgm:prSet presAssocID="{EA7283AC-FE86-41A7-8ECA-F529648FEA65}" presName="downArrow" presStyleLbl="node1" presStyleIdx="0" presStyleCnt="2"/>
      <dgm:spPr/>
    </dgm:pt>
    <dgm:pt modelId="{68255C95-A481-4749-B9F7-A6F55CD0081B}" type="pres">
      <dgm:prSet presAssocID="{EA7283AC-FE86-41A7-8ECA-F529648FEA65}" presName="downArrowText" presStyleLbl="revTx" presStyleIdx="0" presStyleCnt="2" custScaleX="131250">
        <dgm:presLayoutVars>
          <dgm:bulletEnabled val="1"/>
        </dgm:presLayoutVars>
      </dgm:prSet>
      <dgm:spPr/>
    </dgm:pt>
    <dgm:pt modelId="{4BEAE736-5DA4-4A96-928F-C5AE73BCD0CA}" type="pres">
      <dgm:prSet presAssocID="{A6E09652-DA1F-4C04-8D07-ECA8E5AF0976}" presName="upArrow" presStyleLbl="node1" presStyleIdx="1" presStyleCnt="2"/>
      <dgm:spPr/>
    </dgm:pt>
    <dgm:pt modelId="{88BABF0F-3565-4E66-91D5-CC4D93434FFE}" type="pres">
      <dgm:prSet presAssocID="{A6E09652-DA1F-4C04-8D07-ECA8E5AF0976}" presName="upArrowText" presStyleLbl="revTx" presStyleIdx="1" presStyleCnt="2" custScaleX="139062">
        <dgm:presLayoutVars>
          <dgm:bulletEnabled val="1"/>
        </dgm:presLayoutVars>
      </dgm:prSet>
      <dgm:spPr>
        <a:xfrm>
          <a:off x="753434" y="2990596"/>
          <a:ext cx="3831703" cy="2165604"/>
        </a:xfrm>
        <a:prstGeom prst="rect">
          <a:avLst/>
        </a:prstGeom>
      </dgm:spPr>
    </dgm:pt>
  </dgm:ptLst>
  <dgm:cxnLst>
    <dgm:cxn modelId="{36DE2110-7613-49EF-8045-04E8B875EF6F}" type="presOf" srcId="{EA7283AC-FE86-41A7-8ECA-F529648FEA65}" destId="{68255C95-A481-4749-B9F7-A6F55CD0081B}" srcOrd="0" destOrd="0" presId="urn:microsoft.com/office/officeart/2005/8/layout/arrow3"/>
    <dgm:cxn modelId="{A2433735-B657-4577-B875-AAD5381FCF7B}" srcId="{56308EDA-1BBD-41CF-B4F0-6FA4082988BC}" destId="{EA7283AC-FE86-41A7-8ECA-F529648FEA65}" srcOrd="0" destOrd="0" parTransId="{2D1B8D0B-0173-4AEB-B8F8-7E58285BC0A7}" sibTransId="{C397D339-F063-4EC9-92B1-E0CE115409BA}"/>
    <dgm:cxn modelId="{8D2F4E56-6CEA-495C-A7B8-1465EBA9252E}" srcId="{56308EDA-1BBD-41CF-B4F0-6FA4082988BC}" destId="{A6E09652-DA1F-4C04-8D07-ECA8E5AF0976}" srcOrd="1" destOrd="0" parTransId="{3C9E6B28-61C9-4EBA-9498-BCDA944C192A}" sibTransId="{005C733A-9240-4B64-B589-ED9527FC7AFA}"/>
    <dgm:cxn modelId="{9982E9DE-8A6A-4E9F-884E-298249F5AC41}" type="presOf" srcId="{A6E09652-DA1F-4C04-8D07-ECA8E5AF0976}" destId="{88BABF0F-3565-4E66-91D5-CC4D93434FFE}" srcOrd="0" destOrd="0" presId="urn:microsoft.com/office/officeart/2005/8/layout/arrow3"/>
    <dgm:cxn modelId="{CD0EA7FF-262F-41FA-BE99-AC86A587C944}" type="presOf" srcId="{56308EDA-1BBD-41CF-B4F0-6FA4082988BC}" destId="{25B3B763-873B-468D-8427-5BAD3E5D8AFD}" srcOrd="0" destOrd="0" presId="urn:microsoft.com/office/officeart/2005/8/layout/arrow3"/>
    <dgm:cxn modelId="{E977AD5C-F3E8-4545-8371-2ED40DCD947D}" type="presParOf" srcId="{25B3B763-873B-468D-8427-5BAD3E5D8AFD}" destId="{C8BE50FD-694D-4EAE-AEB6-0DBEBC38FE97}" srcOrd="0" destOrd="0" presId="urn:microsoft.com/office/officeart/2005/8/layout/arrow3"/>
    <dgm:cxn modelId="{8FED72FC-4C5B-4EDD-9A59-46EA6CE836B7}" type="presParOf" srcId="{25B3B763-873B-468D-8427-5BAD3E5D8AFD}" destId="{44A84CCF-3D37-45F4-ACB5-9E2F2B0F29AC}" srcOrd="1" destOrd="0" presId="urn:microsoft.com/office/officeart/2005/8/layout/arrow3"/>
    <dgm:cxn modelId="{C9D9DF61-04E4-4F90-A78A-CF131EE559C8}" type="presParOf" srcId="{25B3B763-873B-468D-8427-5BAD3E5D8AFD}" destId="{68255C95-A481-4749-B9F7-A6F55CD0081B}" srcOrd="2" destOrd="0" presId="urn:microsoft.com/office/officeart/2005/8/layout/arrow3"/>
    <dgm:cxn modelId="{8DC3C49A-E74E-4F7A-8D3C-FEE5222314A0}" type="presParOf" srcId="{25B3B763-873B-468D-8427-5BAD3E5D8AFD}" destId="{4BEAE736-5DA4-4A96-928F-C5AE73BCD0CA}" srcOrd="3" destOrd="0" presId="urn:microsoft.com/office/officeart/2005/8/layout/arrow3"/>
    <dgm:cxn modelId="{29487513-478E-46ED-8E50-F6B04946DD5C}" type="presParOf" srcId="{25B3B763-873B-468D-8427-5BAD3E5D8AFD}" destId="{88BABF0F-3565-4E66-91D5-CC4D93434FF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EFAD7-DA06-4EF6-B768-26FB3AE6B821}">
      <dsp:nvSpPr>
        <dsp:cNvPr id="0" name=""/>
        <dsp:cNvSpPr/>
      </dsp:nvSpPr>
      <dsp:spPr>
        <a:xfrm>
          <a:off x="4212229" y="33547"/>
          <a:ext cx="1160484" cy="1160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MKS, Brucellose etc. </a:t>
          </a:r>
          <a:endParaRPr lang="en-US" sz="1800" kern="1200" dirty="0"/>
        </a:p>
      </dsp:txBody>
      <dsp:txXfrm>
        <a:off x="4212229" y="33547"/>
        <a:ext cx="1160484" cy="1160484"/>
      </dsp:txXfrm>
    </dsp:sp>
    <dsp:sp modelId="{C72B7295-92C4-44F6-8E3F-2148094C55AF}">
      <dsp:nvSpPr>
        <dsp:cNvPr id="0" name=""/>
        <dsp:cNvSpPr/>
      </dsp:nvSpPr>
      <dsp:spPr>
        <a:xfrm>
          <a:off x="1477828" y="-569"/>
          <a:ext cx="4356685" cy="4356685"/>
        </a:xfrm>
        <a:prstGeom prst="circularArrow">
          <a:avLst>
            <a:gd name="adj1" fmla="val 5194"/>
            <a:gd name="adj2" fmla="val 335478"/>
            <a:gd name="adj3" fmla="val 21295013"/>
            <a:gd name="adj4" fmla="val 19764687"/>
            <a:gd name="adj5" fmla="val 60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75227-991B-45D0-8F57-2034E7C2A904}">
      <dsp:nvSpPr>
        <dsp:cNvPr id="0" name=""/>
        <dsp:cNvSpPr/>
      </dsp:nvSpPr>
      <dsp:spPr>
        <a:xfrm>
          <a:off x="4914501" y="2194920"/>
          <a:ext cx="1160484" cy="1160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Akarizide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+ OTC (ITM)</a:t>
          </a:r>
          <a:endParaRPr lang="en-US" sz="1800" kern="1200" dirty="0"/>
        </a:p>
      </dsp:txBody>
      <dsp:txXfrm>
        <a:off x="4914501" y="2194920"/>
        <a:ext cx="1160484" cy="1160484"/>
      </dsp:txXfrm>
    </dsp:sp>
    <dsp:sp modelId="{0ADF7BCE-817A-4E94-AA57-0BED6C1C89CC}">
      <dsp:nvSpPr>
        <dsp:cNvPr id="0" name=""/>
        <dsp:cNvSpPr/>
      </dsp:nvSpPr>
      <dsp:spPr>
        <a:xfrm>
          <a:off x="1477828" y="-569"/>
          <a:ext cx="4356685" cy="4356685"/>
        </a:xfrm>
        <a:prstGeom prst="circularArrow">
          <a:avLst>
            <a:gd name="adj1" fmla="val 5194"/>
            <a:gd name="adj2" fmla="val 335478"/>
            <a:gd name="adj3" fmla="val 4016534"/>
            <a:gd name="adj4" fmla="val 2251747"/>
            <a:gd name="adj5" fmla="val 6060"/>
          </a:avLst>
        </a:prstGeom>
        <a:solidFill>
          <a:schemeClr val="accent3">
            <a:hueOff val="2838815"/>
            <a:satOff val="-15814"/>
            <a:lumOff val="-6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2E791-F6F6-4A0A-B672-E6E9D6813DB4}">
      <dsp:nvSpPr>
        <dsp:cNvPr id="0" name=""/>
        <dsp:cNvSpPr/>
      </dsp:nvSpPr>
      <dsp:spPr>
        <a:xfrm>
          <a:off x="3075928" y="3530721"/>
          <a:ext cx="1160484" cy="1160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Tetrazykline</a:t>
          </a:r>
          <a:r>
            <a:rPr lang="en-US" sz="1800" kern="1200" dirty="0"/>
            <a:t> in Milch</a:t>
          </a:r>
        </a:p>
      </dsp:txBody>
      <dsp:txXfrm>
        <a:off x="3075928" y="3530721"/>
        <a:ext cx="1160484" cy="1160484"/>
      </dsp:txXfrm>
    </dsp:sp>
    <dsp:sp modelId="{25D35F18-1176-4857-BD64-69D94862FE8F}">
      <dsp:nvSpPr>
        <dsp:cNvPr id="0" name=""/>
        <dsp:cNvSpPr/>
      </dsp:nvSpPr>
      <dsp:spPr>
        <a:xfrm>
          <a:off x="1477828" y="-569"/>
          <a:ext cx="4356685" cy="4356685"/>
        </a:xfrm>
        <a:prstGeom prst="circularArrow">
          <a:avLst>
            <a:gd name="adj1" fmla="val 5194"/>
            <a:gd name="adj2" fmla="val 335478"/>
            <a:gd name="adj3" fmla="val 8212775"/>
            <a:gd name="adj4" fmla="val 6447988"/>
            <a:gd name="adj5" fmla="val 6060"/>
          </a:avLst>
        </a:prstGeom>
        <a:solidFill>
          <a:schemeClr val="accent3">
            <a:hueOff val="5677630"/>
            <a:satOff val="-31629"/>
            <a:lumOff val="-1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177CB-0653-4193-9A1C-69E82A190F3F}">
      <dsp:nvSpPr>
        <dsp:cNvPr id="0" name=""/>
        <dsp:cNvSpPr/>
      </dsp:nvSpPr>
      <dsp:spPr>
        <a:xfrm>
          <a:off x="1083666" y="2194920"/>
          <a:ext cx="1467862" cy="1160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Humane Gesundheit ?</a:t>
          </a:r>
        </a:p>
      </dsp:txBody>
      <dsp:txXfrm>
        <a:off x="1083666" y="2194920"/>
        <a:ext cx="1467862" cy="1160484"/>
      </dsp:txXfrm>
    </dsp:sp>
    <dsp:sp modelId="{8C9DC72E-D128-40C3-89D6-9BB25DA1B092}">
      <dsp:nvSpPr>
        <dsp:cNvPr id="0" name=""/>
        <dsp:cNvSpPr/>
      </dsp:nvSpPr>
      <dsp:spPr>
        <a:xfrm>
          <a:off x="1476826" y="81119"/>
          <a:ext cx="4356685" cy="4356685"/>
        </a:xfrm>
        <a:prstGeom prst="circularArrow">
          <a:avLst>
            <a:gd name="adj1" fmla="val 5194"/>
            <a:gd name="adj2" fmla="val 335478"/>
            <a:gd name="adj3" fmla="val 12910280"/>
            <a:gd name="adj4" fmla="val 10914795"/>
            <a:gd name="adj5" fmla="val 6060"/>
          </a:avLst>
        </a:prstGeom>
        <a:solidFill>
          <a:schemeClr val="accent3">
            <a:hueOff val="8516445"/>
            <a:satOff val="-47443"/>
            <a:lumOff val="-19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E0894-1702-47DF-B376-3A289633A2F0}">
      <dsp:nvSpPr>
        <dsp:cNvPr id="0" name=""/>
        <dsp:cNvSpPr/>
      </dsp:nvSpPr>
      <dsp:spPr>
        <a:xfrm>
          <a:off x="1469185" y="358685"/>
          <a:ext cx="2101382" cy="638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Ankole x HF</a:t>
          </a:r>
          <a:endParaRPr lang="en-US" sz="1800" kern="1200" dirty="0"/>
        </a:p>
      </dsp:txBody>
      <dsp:txXfrm>
        <a:off x="1469185" y="358685"/>
        <a:ext cx="2101382" cy="638545"/>
      </dsp:txXfrm>
    </dsp:sp>
    <dsp:sp modelId="{047F9650-AE8A-4A9E-8B3C-A498EA08DAF3}">
      <dsp:nvSpPr>
        <dsp:cNvPr id="0" name=""/>
        <dsp:cNvSpPr/>
      </dsp:nvSpPr>
      <dsp:spPr>
        <a:xfrm>
          <a:off x="1573419" y="25488"/>
          <a:ext cx="4356685" cy="4356685"/>
        </a:xfrm>
        <a:prstGeom prst="circularArrow">
          <a:avLst>
            <a:gd name="adj1" fmla="val 5194"/>
            <a:gd name="adj2" fmla="val 335478"/>
            <a:gd name="adj3" fmla="val 16691307"/>
            <a:gd name="adj4" fmla="val 15158488"/>
            <a:gd name="adj5" fmla="val 6060"/>
          </a:avLst>
        </a:prstGeom>
        <a:solidFill>
          <a:schemeClr val="accent3">
            <a:hueOff val="11355260"/>
            <a:satOff val="-63257"/>
            <a:lumOff val="-2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E50FD-694D-4EAE-AEB6-0DBEBC38FE97}">
      <dsp:nvSpPr>
        <dsp:cNvPr id="0" name=""/>
        <dsp:cNvSpPr/>
      </dsp:nvSpPr>
      <dsp:spPr>
        <a:xfrm rot="21300000">
          <a:off x="16032" y="1569350"/>
          <a:ext cx="5192473" cy="594616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84CCF-3D37-45F4-ACB5-9E2F2B0F29AC}">
      <dsp:nvSpPr>
        <dsp:cNvPr id="0" name=""/>
        <dsp:cNvSpPr/>
      </dsp:nvSpPr>
      <dsp:spPr>
        <a:xfrm>
          <a:off x="626944" y="195505"/>
          <a:ext cx="1567361" cy="1564046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55C95-A481-4749-B9F7-A6F55CD0081B}">
      <dsp:nvSpPr>
        <dsp:cNvPr id="0" name=""/>
        <dsp:cNvSpPr/>
      </dsp:nvSpPr>
      <dsp:spPr>
        <a:xfrm>
          <a:off x="2507778" y="0"/>
          <a:ext cx="2194306" cy="164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Große</a:t>
          </a:r>
          <a:r>
            <a:rPr lang="en-US" sz="1400" kern="1200" dirty="0"/>
            <a:t> </a:t>
          </a:r>
          <a:r>
            <a:rPr lang="en-US" sz="1400" kern="1200" dirty="0" err="1"/>
            <a:t>Nachfrage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Braucht</a:t>
          </a:r>
          <a:r>
            <a:rPr lang="en-US" sz="1400" kern="1200" dirty="0"/>
            <a:t> </a:t>
          </a:r>
          <a:r>
            <a:rPr lang="en-US" sz="1400" kern="1200" dirty="0" err="1"/>
            <a:t>wenig</a:t>
          </a:r>
          <a:r>
            <a:rPr lang="en-US" sz="1400" kern="1200" dirty="0"/>
            <a:t> Land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Kurzer</a:t>
          </a:r>
          <a:r>
            <a:rPr lang="en-US" sz="1400" kern="1200" dirty="0"/>
            <a:t> </a:t>
          </a:r>
          <a:r>
            <a:rPr lang="en-US" sz="1400" kern="1200" dirty="0" err="1"/>
            <a:t>Produktionszyklus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Low input </a:t>
          </a:r>
        </a:p>
      </dsp:txBody>
      <dsp:txXfrm>
        <a:off x="2507778" y="0"/>
        <a:ext cx="2194306" cy="1642248"/>
      </dsp:txXfrm>
    </dsp:sp>
    <dsp:sp modelId="{4BEAE736-5DA4-4A96-928F-C5AE73BCD0CA}">
      <dsp:nvSpPr>
        <dsp:cNvPr id="0" name=""/>
        <dsp:cNvSpPr/>
      </dsp:nvSpPr>
      <dsp:spPr>
        <a:xfrm>
          <a:off x="3030232" y="2150563"/>
          <a:ext cx="1567361" cy="1564046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ABF0F-3565-4E66-91D5-CC4D93434FFE}">
      <dsp:nvSpPr>
        <dsp:cNvPr id="0" name=""/>
        <dsp:cNvSpPr/>
      </dsp:nvSpPr>
      <dsp:spPr>
        <a:xfrm>
          <a:off x="457151" y="2267867"/>
          <a:ext cx="2324911" cy="164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Endemische</a:t>
          </a:r>
          <a:r>
            <a:rPr lang="en-US" sz="1400" kern="1200" dirty="0"/>
            <a:t> </a:t>
          </a:r>
          <a:r>
            <a:rPr lang="en-US" sz="1400" kern="1200" dirty="0" err="1"/>
            <a:t>Krankheiten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Calibri"/>
              <a:ea typeface="+mn-ea"/>
              <a:cs typeface="+mn-cs"/>
            </a:rPr>
            <a:t>Impf”versagen</a:t>
          </a:r>
          <a:r>
            <a:rPr lang="en-US" sz="1400" kern="1200" dirty="0">
              <a:latin typeface="Calibri"/>
              <a:ea typeface="+mn-ea"/>
              <a:cs typeface="+mn-cs"/>
            </a:rPr>
            <a:t>”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Tierfutter</a:t>
          </a:r>
          <a:r>
            <a:rPr lang="en-US" sz="1400" kern="1200" dirty="0"/>
            <a:t> </a:t>
          </a:r>
          <a:r>
            <a:rPr lang="en-US" sz="1400" kern="1200" dirty="0" err="1"/>
            <a:t>teuer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Größtenteils</a:t>
          </a:r>
          <a:r>
            <a:rPr lang="en-US" sz="1400" kern="1200" dirty="0"/>
            <a:t> </a:t>
          </a:r>
          <a:r>
            <a:rPr lang="en-US" sz="1400" kern="1200" dirty="0" err="1"/>
            <a:t>informell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Begrenzter</a:t>
          </a:r>
          <a:r>
            <a:rPr lang="en-US" sz="1400" kern="1200" dirty="0"/>
            <a:t> </a:t>
          </a:r>
          <a:r>
            <a:rPr lang="en-US" sz="1400" kern="1200" dirty="0" err="1"/>
            <a:t>Vet.service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457151" y="2267867"/>
        <a:ext cx="2324911" cy="1642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F9D455-E20F-1143-865E-3F66D2B04C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750" cy="512763"/>
          </a:xfrm>
          <a:prstGeom prst="rect">
            <a:avLst/>
          </a:prstGeom>
        </p:spPr>
        <p:txBody>
          <a:bodyPr vert="horz" lIns="97219" tIns="48610" rIns="97219" bIns="48610" rtlCol="0"/>
          <a:lstStyle>
            <a:lvl1pPr algn="l" eaLnBrk="1" hangingPunct="1">
              <a:defRPr sz="13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70D17-C1D5-8045-850C-F66CD3D70A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9750" cy="512763"/>
          </a:xfrm>
          <a:prstGeom prst="rect">
            <a:avLst/>
          </a:prstGeom>
        </p:spPr>
        <p:txBody>
          <a:bodyPr vert="horz" wrap="square" lIns="97219" tIns="48610" rIns="97219" bIns="486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04347779-37AA-D947-AAF6-7E9E7DB5D0DE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1FB55-ECEA-5A49-ABA1-7D7195A66C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9750" cy="512762"/>
          </a:xfrm>
          <a:prstGeom prst="rect">
            <a:avLst/>
          </a:prstGeom>
        </p:spPr>
        <p:txBody>
          <a:bodyPr vert="horz" lIns="97219" tIns="48610" rIns="97219" bIns="48610" rtlCol="0" anchor="b"/>
          <a:lstStyle>
            <a:lvl1pPr algn="l" eaLnBrk="1" hangingPunct="1">
              <a:defRPr sz="13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A7BE0-DD17-5D44-B911-B8340A1CAF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9750" cy="512762"/>
          </a:xfrm>
          <a:prstGeom prst="rect">
            <a:avLst/>
          </a:prstGeom>
        </p:spPr>
        <p:txBody>
          <a:bodyPr vert="horz" wrap="square" lIns="97219" tIns="48610" rIns="97219" bIns="48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3257A9F1-99FB-DB4B-BD3D-40FBB7E24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6B57CD-3699-B446-887D-14FAEE9434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750" cy="512763"/>
          </a:xfrm>
          <a:prstGeom prst="rect">
            <a:avLst/>
          </a:prstGeom>
        </p:spPr>
        <p:txBody>
          <a:bodyPr vert="horz" lIns="97219" tIns="48610" rIns="97219" bIns="4861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7B7FF-70BD-C743-84C4-C232CDF413A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9750" cy="512763"/>
          </a:xfrm>
          <a:prstGeom prst="rect">
            <a:avLst/>
          </a:prstGeom>
        </p:spPr>
        <p:txBody>
          <a:bodyPr vert="horz" wrap="square" lIns="97219" tIns="48610" rIns="97219" bIns="486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96B698-5046-3948-9288-F49EAC66328B}" type="datetimeFigureOut">
              <a:rPr lang="en-GB"/>
              <a:pPr>
                <a:defRPr/>
              </a:pPr>
              <a:t>07/11/2022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30467B5-C785-3442-9EB3-C25751C63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214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219" tIns="48610" rIns="97219" bIns="4861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3245AF0-049D-6843-BCDE-857D7D9B7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4837" cy="4605338"/>
          </a:xfrm>
          <a:prstGeom prst="rect">
            <a:avLst/>
          </a:prstGeom>
        </p:spPr>
        <p:txBody>
          <a:bodyPr vert="horz" lIns="97219" tIns="48610" rIns="97219" bIns="4861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15AEE-B83F-FF4A-9B4F-D43EDE35AA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9750" cy="512762"/>
          </a:xfrm>
          <a:prstGeom prst="rect">
            <a:avLst/>
          </a:prstGeom>
        </p:spPr>
        <p:txBody>
          <a:bodyPr vert="horz" lIns="97219" tIns="48610" rIns="97219" bIns="4861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6ACBC-B154-C64C-8D46-85A4FCCAB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9750" cy="512762"/>
          </a:xfrm>
          <a:prstGeom prst="rect">
            <a:avLst/>
          </a:prstGeom>
        </p:spPr>
        <p:txBody>
          <a:bodyPr vert="horz" wrap="square" lIns="97219" tIns="48610" rIns="97219" bIns="48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ACC6E4-9882-8C47-A496-56DAC1B282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D25563B9-0159-024A-AD2F-23CF5138E9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2AF3F4A4-15DF-3E4B-9541-44C1F0EF8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KE" altLang="en-KE"/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11FED1E8-989D-A74F-86EA-62E8223E45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01CC4C-12AA-4A46-8A38-3357CDFDA867}" type="slidenum">
              <a:rPr lang="en-GB" altLang="en-KE" smtClean="0">
                <a:latin typeface="Calibri" panose="020F0502020204030204" pitchFamily="34" charset="0"/>
              </a:rPr>
              <a:pPr/>
              <a:t>1</a:t>
            </a:fld>
            <a:endParaRPr lang="en-GB" altLang="en-K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Aminoglycosides (Streptomycin)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 err="1"/>
              <a:t>Amphenicoles</a:t>
            </a:r>
            <a:r>
              <a:rPr lang="en-GB" sz="1200" dirty="0"/>
              <a:t> (Chloramphenicol*)</a:t>
            </a:r>
            <a:br>
              <a:rPr lang="en-GB" sz="1200" dirty="0"/>
            </a:br>
            <a:r>
              <a:rPr lang="en-GB" sz="1200" dirty="0"/>
              <a:t>ß-lactams (Ampicillin*, Penicillin)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Trimethoprim*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Tetracyclines  (OTC)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ARVs: Efavirenz, Lopinavir, Nevirapine, Saquinavir</a:t>
            </a:r>
            <a:endParaRPr lang="en-GB" sz="1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ACC6E4-9882-8C47-A496-56DAC1B2824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39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A8AAB-0694-4B78-8FC8-3950FAED07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68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Central supplies Kampala</a:t>
            </a:r>
          </a:p>
          <a:p>
            <a:r>
              <a:rPr lang="en-US" dirty="0" err="1"/>
              <a:t>Gulu</a:t>
            </a:r>
            <a:r>
              <a:rPr lang="en-US" dirty="0"/>
              <a:t> growing market</a:t>
            </a:r>
          </a:p>
          <a:p>
            <a:r>
              <a:rPr lang="en-US" dirty="0" err="1"/>
              <a:t>Amuria</a:t>
            </a:r>
            <a:r>
              <a:rPr lang="en-US" dirty="0"/>
              <a:t> smallholder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CA8AAB-0694-4B78-8FC8-3950FAED07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4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C263954A-2299-BA49-95D4-E8C04234B5B1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8966A6-F4B1-2A4E-BCF7-4A0ED13CD4F3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6EB4FE-CA6F-FA4A-A64E-AE97A87DC205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BB8223-AA0B-9548-B594-7267CE0B187A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A91E66-86E5-E846-9D4D-B6D0C419371F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43BE3D-9E3C-8F41-B650-38F814366134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37F4F4-B8BE-3C4F-8BF9-1CE5001E4BE8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E11B8E-8E1C-814E-8B1B-E8B14A122774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05C3ECAE-6AA4-EC4F-81B2-FD31224B3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8525" y="1744663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7C76D6E1-23CD-7943-AC38-FA212503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17D4FD1-42F9-3A4A-AA57-53223C7C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FD67BD51-5A47-5242-8079-0409A32463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34" y="-99195"/>
            <a:ext cx="2956232" cy="20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9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s sla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9AED0717-E388-A24D-9C87-0737C34DA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75D7C7C-EDCD-AF4B-B43C-3E276DCB5118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1E0B94A-1B68-A747-8E53-2664AB77313A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E202D7-6DF8-8243-B1AC-E2B9AABB6273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88FE68-EFB2-2E4D-8B01-EDEE46E603C2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A95FEA-5382-C04A-BEBC-6995E35501C7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6BC148-9A5C-3746-A5A4-22D1476D92D0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B960A2-ED69-BD40-BBC7-7AA1A93FDFD9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BCA38D-B8F3-0248-B7FB-DF10716BDECC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C3A6F3-F8D1-A847-92EA-138A6EC57B4B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8" name="Picture 10">
            <a:extLst>
              <a:ext uri="{FF2B5EF4-FFF2-40B4-BE49-F238E27FC236}">
                <a16:creationId xmlns:a16="http://schemas.microsoft.com/office/drawing/2014/main" id="{B27C7EDA-1AFC-7641-86E5-E2227A470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B60D95F1-EAFA-CB40-BBBD-16AC9C245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08075"/>
            <a:ext cx="14605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55928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US" noProof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1"/>
          </p:nvPr>
        </p:nvSpPr>
        <p:spPr>
          <a:xfrm>
            <a:off x="3455928" y="1342716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949575" cy="4064000"/>
          </a:xfrm>
          <a:custGeom>
            <a:avLst/>
            <a:gdLst>
              <a:gd name="connsiteX0" fmla="*/ 0 w 2949575"/>
              <a:gd name="connsiteY0" fmla="*/ 0 h 4064000"/>
              <a:gd name="connsiteX1" fmla="*/ 2949575 w 2949575"/>
              <a:gd name="connsiteY1" fmla="*/ 0 h 4064000"/>
              <a:gd name="connsiteX2" fmla="*/ 2949575 w 2949575"/>
              <a:gd name="connsiteY2" fmla="*/ 4064000 h 4064000"/>
              <a:gd name="connsiteX3" fmla="*/ 0 w 2949575"/>
              <a:gd name="connsiteY3" fmla="*/ 4064000 h 4064000"/>
              <a:gd name="connsiteX4" fmla="*/ 0 w 2949575"/>
              <a:gd name="connsiteY4" fmla="*/ 0 h 4064000"/>
              <a:gd name="connsiteX0" fmla="*/ 0 w 2949575"/>
              <a:gd name="connsiteY0" fmla="*/ 0 h 4064000"/>
              <a:gd name="connsiteX1" fmla="*/ 2323933 w 2949575"/>
              <a:gd name="connsiteY1" fmla="*/ 0 h 4064000"/>
              <a:gd name="connsiteX2" fmla="*/ 2949575 w 2949575"/>
              <a:gd name="connsiteY2" fmla="*/ 4064000 h 4064000"/>
              <a:gd name="connsiteX3" fmla="*/ 0 w 2949575"/>
              <a:gd name="connsiteY3" fmla="*/ 4064000 h 4064000"/>
              <a:gd name="connsiteX4" fmla="*/ 0 w 2949575"/>
              <a:gd name="connsiteY4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575" h="4064000">
                <a:moveTo>
                  <a:pt x="0" y="0"/>
                </a:moveTo>
                <a:lnTo>
                  <a:pt x="2323933" y="0"/>
                </a:lnTo>
                <a:lnTo>
                  <a:pt x="2949575" y="4064000"/>
                </a:lnTo>
                <a:lnTo>
                  <a:pt x="0" y="4064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4111100"/>
            <a:ext cx="3458339" cy="2702450"/>
          </a:xfrm>
          <a:custGeom>
            <a:avLst/>
            <a:gdLst>
              <a:gd name="connsiteX0" fmla="*/ 0 w 2949575"/>
              <a:gd name="connsiteY0" fmla="*/ 0 h 2740025"/>
              <a:gd name="connsiteX1" fmla="*/ 2949575 w 2949575"/>
              <a:gd name="connsiteY1" fmla="*/ 0 h 2740025"/>
              <a:gd name="connsiteX2" fmla="*/ 2949575 w 2949575"/>
              <a:gd name="connsiteY2" fmla="*/ 2740025 h 2740025"/>
              <a:gd name="connsiteX3" fmla="*/ 0 w 2949575"/>
              <a:gd name="connsiteY3" fmla="*/ 2740025 h 2740025"/>
              <a:gd name="connsiteX4" fmla="*/ 0 w 2949575"/>
              <a:gd name="connsiteY4" fmla="*/ 0 h 2740025"/>
              <a:gd name="connsiteX0" fmla="*/ 0 w 3458339"/>
              <a:gd name="connsiteY0" fmla="*/ 0 h 2740025"/>
              <a:gd name="connsiteX1" fmla="*/ 2949575 w 3458339"/>
              <a:gd name="connsiteY1" fmla="*/ 0 h 2740025"/>
              <a:gd name="connsiteX2" fmla="*/ 3458339 w 3458339"/>
              <a:gd name="connsiteY2" fmla="*/ 2740025 h 2740025"/>
              <a:gd name="connsiteX3" fmla="*/ 0 w 3458339"/>
              <a:gd name="connsiteY3" fmla="*/ 2740025 h 2740025"/>
              <a:gd name="connsiteX4" fmla="*/ 0 w 3458339"/>
              <a:gd name="connsiteY4" fmla="*/ 0 h 2740025"/>
              <a:gd name="connsiteX0" fmla="*/ 0 w 3458339"/>
              <a:gd name="connsiteY0" fmla="*/ 6988 h 2747013"/>
              <a:gd name="connsiteX1" fmla="*/ 2949575 w 3458339"/>
              <a:gd name="connsiteY1" fmla="*/ 0 h 2747013"/>
              <a:gd name="connsiteX2" fmla="*/ 3458339 w 3458339"/>
              <a:gd name="connsiteY2" fmla="*/ 2747013 h 2747013"/>
              <a:gd name="connsiteX3" fmla="*/ 0 w 3458339"/>
              <a:gd name="connsiteY3" fmla="*/ 2747013 h 2747013"/>
              <a:gd name="connsiteX4" fmla="*/ 0 w 3458339"/>
              <a:gd name="connsiteY4" fmla="*/ 6988 h 274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8339" h="2747013">
                <a:moveTo>
                  <a:pt x="0" y="6988"/>
                </a:moveTo>
                <a:lnTo>
                  <a:pt x="2949575" y="0"/>
                </a:lnTo>
                <a:lnTo>
                  <a:pt x="3458339" y="2747013"/>
                </a:lnTo>
                <a:lnTo>
                  <a:pt x="0" y="2747013"/>
                </a:lnTo>
                <a:lnTo>
                  <a:pt x="0" y="6988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442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CONTENT with graphics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378DE12B-4CBF-994B-82AE-EA1FB2B7D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B57A632-FDA3-4B4C-8B50-BAE14AF84F87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230B2DF8-3595-5648-8E38-120E1654FF3C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0B86EF-39E5-DD4A-A1A7-07FDFE0AA62F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D33737-D9A1-B54F-B705-772F87BFD2E5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678A18-EB4A-384C-A3B2-2CCE70D73C34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3DF071-7A91-134A-A85E-643D0396237F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249CE4-403D-EF49-8418-6A3C1F7F8258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DDADE1-C66D-324F-B0D7-F401D6B4DEE7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C89FFE-0C00-3943-9CCF-A34C8BD99B6A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4" name="Picture 10">
            <a:extLst>
              <a:ext uri="{FF2B5EF4-FFF2-40B4-BE49-F238E27FC236}">
                <a16:creationId xmlns:a16="http://schemas.microsoft.com/office/drawing/2014/main" id="{859F9847-F04C-A248-B470-F6CEE1BBA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92D2E8E1-DFF9-8B41-81E3-C2608E248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450975"/>
            <a:ext cx="14605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9"/>
          <p:cNvSpPr>
            <a:spLocks noGrp="1"/>
          </p:cNvSpPr>
          <p:nvPr>
            <p:ph sz="quarter" idx="11"/>
          </p:nvPr>
        </p:nvSpPr>
        <p:spPr>
          <a:xfrm>
            <a:off x="3195734" y="1519491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195734" y="768055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US" noProof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5D1CC82-B7AA-9342-B9BF-E79D0B70C1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" y="703952"/>
            <a:ext cx="2697512" cy="56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6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CONTENT with graphic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2BD84074-2DAA-B64E-97C0-BD6B5538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2697A5E-3BD4-604F-8028-126C42C6146C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47521801-130B-B24F-9B74-DF44CF76510A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63729E-E97C-864B-8487-3E84C43A59D6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DA0A20-D8E7-5649-8C65-A9A079F7B4F8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237F2C-5139-FA43-A715-18BA83887B48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7BDF69-C1D4-FD48-B769-10ED41AC6B9A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2DAE2C-8209-5845-A41A-795EED20A2E1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589B1B-BD2E-3947-B3DA-E571D143D79B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CC38A3-5668-D34E-8AB0-DBF3FA4405FE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4" name="Picture 10">
            <a:extLst>
              <a:ext uri="{FF2B5EF4-FFF2-40B4-BE49-F238E27FC236}">
                <a16:creationId xmlns:a16="http://schemas.microsoft.com/office/drawing/2014/main" id="{8B1908BF-FC3C-8945-9403-DD85FDBA3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3AC944AE-3DA6-6D46-9896-8C9A5B5DC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460500"/>
            <a:ext cx="14605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9"/>
          <p:cNvSpPr>
            <a:spLocks noGrp="1"/>
          </p:cNvSpPr>
          <p:nvPr>
            <p:ph sz="quarter" idx="11"/>
          </p:nvPr>
        </p:nvSpPr>
        <p:spPr>
          <a:xfrm>
            <a:off x="682992" y="1519491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82992" y="768055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712C3D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US" noProof="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C862EEA-28BB-6E4B-9707-1FFF86A719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05" y="137301"/>
            <a:ext cx="2679445" cy="56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75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2A799ECC-9C25-9146-AD4B-9DD0F48D3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3F2B6CA-1276-1047-9AA8-00148647CFFB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E5531CC3-CC6E-1843-B82E-9AEC564D71F1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E775DC-D560-C348-8BA0-0DD9CCE0553A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C00026-2EF9-CD48-8AC1-5BCFF3D776CE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AB4B9E-72D8-CE40-836E-2062E356E0BA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66A9B4-D7F0-1047-8242-B36B9D41D920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076A48-E503-3146-8777-D1FD43FBCDDA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66B05F-F902-894D-A53B-C2A45B57715A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BBDB311-E09B-9C46-8413-2A2AF94A4409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7" name="Picture 10">
            <a:extLst>
              <a:ext uri="{FF2B5EF4-FFF2-40B4-BE49-F238E27FC236}">
                <a16:creationId xmlns:a16="http://schemas.microsoft.com/office/drawing/2014/main" id="{C73892EC-ECFE-E64C-9F0E-E3D58BDAC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105525"/>
            <a:ext cx="11604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7E435D17-FBA8-6847-9179-E46B6896A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6013"/>
            <a:ext cx="14605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1342716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245600" y="6350"/>
            <a:ext cx="2946400" cy="4443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9245600" y="4515995"/>
            <a:ext cx="2946400" cy="22975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99965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712C3D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2089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with color line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1E01E3-DA2F-F84F-B28E-CEC6442C5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B3DA183-37CA-BF44-8637-45CBBA3DC114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33C2A3-7CBD-9240-B355-C689A2AD8416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E4DD567-14E9-9747-86F7-8B1314CCA655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A9970-245A-FC41-A9E9-6D32C80E8984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42D156-9061-0346-B096-73F642F8016D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90A061-5C63-6943-A8C7-890687DEADC8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98C101-62C4-5A44-83D3-59E8FF8A34BA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F2EF99-67C2-FC47-9CC2-5CB1CE880B84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848E36-C604-F644-A2CA-513C2E15212E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3FFBDF1-8AB4-3E4D-8DFD-F7244FD3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888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layout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8E1ED0-3FF6-A64D-BC40-D8206D83A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31F65F4-0E3D-0546-8139-6B6AC2549528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3B51D-58A8-8242-BA9C-178E95133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194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layout log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34211-2653-3A4F-BEB3-59B9B7148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1E722F4-5A2C-8646-A701-E423F44131BB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E215A-560C-BA4A-9508-913D464E4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105525"/>
            <a:ext cx="11604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514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AAE99088-1C21-7A49-9186-E6FBC87C6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186363"/>
            <a:ext cx="11377613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00595" y="322325"/>
            <a:ext cx="11376551" cy="47825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22498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629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F3396E7A-5B48-1A45-96DD-EF1264B7F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717675"/>
            <a:ext cx="12888913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5039200-6EAB-1B4A-A969-C543EB302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13784" y="2911254"/>
            <a:ext cx="982609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147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8AAAE71-6966-984D-939C-3DE2CB26C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13" y="1246188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EA446260-BB98-7A48-9BB1-5024BF35BCEC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E2A312-72A6-8645-85C5-5EBC1328AB78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E92363-8635-3C4C-A2F6-CA9F9C69EF1C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C258CB-5757-8D47-AB57-0BD229602154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708E28-CA18-5D4E-887C-D21719A7D79D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DD1515-3A2D-AE43-AB5C-B3A0DF18AEA9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8E91A9-A022-594F-94BC-2AD52B75A7A3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47F472-163E-2745-B7AD-783EC289124B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EF02C66B-623C-0548-A7CD-2E30C59D5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0F53DA01-FBFF-E44A-B075-0E36664D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AB45DE1-CEF4-A145-BA81-DF9D40936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8" y="250825"/>
            <a:ext cx="17653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62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09600" y="1676400"/>
            <a:ext cx="109728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  <a:defRPr sz="3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q"/>
              <a:defRPr sz="2600"/>
            </a:lvl2pPr>
            <a:lvl3pPr>
              <a:defRPr sz="2200"/>
            </a:lvl3pPr>
            <a:lvl4pPr>
              <a:defRPr/>
            </a:lvl4pPr>
          </a:lstStyle>
          <a:p>
            <a:pPr lvl="0"/>
            <a:r>
              <a:rPr lang="en-US" dirty="0"/>
              <a:t>Main point 6 point smaller than slide title</a:t>
            </a:r>
          </a:p>
          <a:p>
            <a:pPr lvl="1"/>
            <a:r>
              <a:rPr lang="en-US" dirty="0"/>
              <a:t>Bullet points 4 point less than main point</a:t>
            </a:r>
          </a:p>
          <a:p>
            <a:pPr lvl="1"/>
            <a:r>
              <a:rPr lang="en-US" dirty="0"/>
              <a:t>Font type is Calibri</a:t>
            </a:r>
          </a:p>
          <a:p>
            <a:pPr lvl="2"/>
            <a:r>
              <a:rPr lang="en-US" dirty="0"/>
              <a:t>It is advised in one slide maximum 6 bullets</a:t>
            </a:r>
          </a:p>
          <a:p>
            <a:pPr lvl="3"/>
            <a:r>
              <a:rPr lang="en-US" dirty="0"/>
              <a:t>We recommend you use images on slides</a:t>
            </a:r>
          </a:p>
          <a:p>
            <a:pPr lvl="3"/>
            <a:r>
              <a:rPr lang="en-US" dirty="0"/>
              <a:t>You can change partner logos on front page</a:t>
            </a:r>
          </a:p>
          <a:p>
            <a:pPr lvl="4"/>
            <a:r>
              <a:rPr lang="en-US" dirty="0"/>
              <a:t>You have to duplicate this slide for more inside pages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D:\Publications\LOGO's\ILRI-logo-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60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A1489B6-F0A8-8545-8C8B-E9F3A4D37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13" y="1246188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D515404E-A9AA-3A44-8A88-A801FBAD0159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882129-2DA5-FB4D-B57C-95BF0BB83DFF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7B5F1E-91D4-CC41-B9FF-D38FD07A0561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00AC6A-6267-5740-8FDE-D63AC999A95E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761E21-19CB-FA46-9AFE-A8ACFC7F2C18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6C2DA-6E9C-0542-AD7A-6E1EEC63D107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3BB242-1400-6A4F-A615-402A70BDD8BC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4ED1D9-55A4-A94A-B840-F92D3B68A510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C0B3593E-1324-D64A-AE61-94E67B89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AFFEA4E6-917F-6B41-90A8-C3B7C33A8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DCA5D2A-FD7F-F84C-8C02-78C0E3F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763" y="234950"/>
            <a:ext cx="7762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6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5744F90-F626-2043-9D25-B0D16F87F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13" y="1246188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C92437D1-B9DD-CC43-B9FC-7B08A9052230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481EB3-52AC-3642-BB15-27957B7B3B36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8205E-42BB-9541-BA05-813040AE2D1F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6C4E9C-3814-4841-B945-01EDE3A66693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9B3F08-3815-8D47-8B51-EB8A2AA3B479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1BAB05-AE2E-D64B-B03F-E59F7FA8E185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1CDF31-EBD2-A84E-9F68-CC7B970C9E7A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28DA97-246A-BA40-8EE3-31109206F617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A5EEB8FD-AC8C-674C-BF45-1AD0F6A28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2E96D582-2110-4344-BD06-7DE5F2A41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3B8064C-142E-2C42-B00B-B9A12FBE2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38" y="436563"/>
            <a:ext cx="10255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4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B3FB62F2-3D23-7543-BD48-C9EA55182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13" y="1246188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BE4DCAF-34C2-1C42-AEA5-8B9B0BA56ABB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D84BB6-BDEA-F84F-B099-EF0F4C1C7DB6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8F5FF2-0905-E347-A597-2BCBC936178A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68B338-14AA-F449-96BF-04D62B2E1CC1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D175FF-8B38-7F4C-A262-3F5382B93A95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D5E158-0765-FB49-9488-3E3826084B25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8E4676-1000-6549-8523-15BCC91346AD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AEF2F3-5627-C74C-9382-F16134947054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63A86BB6-65A5-7740-A134-1669A9E9A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C5A811E7-A47F-B241-A160-A607EE52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B55E6FD-7B8A-F440-9F87-5980588DB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0" y="373063"/>
            <a:ext cx="10128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0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BE4FE409-FAF8-6F4D-97C8-2AE5E4750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13" y="1246188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D56FECE-01C4-D541-8DB1-E42AD326066E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FD74FF-2BE5-C545-BFF4-B4736D4C04AC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EFE5C9-D9A6-2949-A2D5-9094D00FADB7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E00573-4EC4-7540-9308-65CD03A73B60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1D9F60-FB7B-6E45-9A16-66FBBAA5F4D5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C5F371-18CC-644B-9731-973A51043041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584E38-FCE6-D34D-BD81-B2C22AD5A1CD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0F7CB3-B3F6-D543-B30E-8895468B7252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130E518A-A162-3848-ABC9-AD7B4225E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C3271B97-CD70-EE40-9284-E186D6FE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7C00EAC-4D19-AF45-B816-85E5BE578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988" y="390525"/>
            <a:ext cx="8985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0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94998332-1027-1B43-828E-42D842F7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FEDC722-3714-FC4F-994F-785F669A5585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0E580650-7AB0-B449-96A8-DFCCA1131579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79ADA3-D3B1-EF44-B760-ACF7ED1DF884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036C7B-1FCD-3942-B000-A88352D0C425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51301B-D709-6C4E-BE57-F32E515A277E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5B653D-2E9D-6342-B322-AFF6D764DD14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A01107-285E-1D48-A6DB-516B675270D3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4C2657-3415-6A4C-922E-8F43831F6E69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37AB6E-70F0-AB49-B20C-E738CF332B33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4" name="Picture 10">
            <a:extLst>
              <a:ext uri="{FF2B5EF4-FFF2-40B4-BE49-F238E27FC236}">
                <a16:creationId xmlns:a16="http://schemas.microsoft.com/office/drawing/2014/main" id="{4D7B3629-C448-BA43-870B-89F43EB8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7FA58149-9B90-7A41-8D3F-CBFC45704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6013"/>
            <a:ext cx="14605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65" y="427831"/>
            <a:ext cx="109728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US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1601969"/>
            <a:ext cx="109728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n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1B70EB63-6C52-1F4D-9360-FD2278EBC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0162140-2925-614F-BEC8-1B2BCD619AC2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E2D38A6B-0C24-5C43-B8DC-2ADC87098F3C}"/>
              </a:ext>
            </a:extLst>
          </p:cNvPr>
          <p:cNvGrpSpPr>
            <a:grpSpLocks/>
          </p:cNvGrpSpPr>
          <p:nvPr/>
        </p:nvGrpSpPr>
        <p:grpSpPr bwMode="auto">
          <a:xfrm>
            <a:off x="0" y="2782888"/>
            <a:ext cx="12192000" cy="50800"/>
            <a:chOff x="0" y="6813551"/>
            <a:chExt cx="12192000" cy="508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0266FA-5A5A-A34C-B544-B097193BF59B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2D1029-CF93-7247-AE34-B15F824D9F59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0C59A3-DFAF-4347-AADB-90D6518D567A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B8BC26-AA82-C242-A969-500DE8255293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701007-3BF4-1A4F-A37C-1A793CD18B8C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BD23B6-197C-9D4B-86A0-CA83F74E8907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34E7A4-A7EA-CD46-8E0F-DC88838B682D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4" name="Picture 10">
            <a:extLst>
              <a:ext uri="{FF2B5EF4-FFF2-40B4-BE49-F238E27FC236}">
                <a16:creationId xmlns:a16="http://schemas.microsoft.com/office/drawing/2014/main" id="{20CDF1BF-4DC6-504F-B328-BD0AA35E6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8A157B9-9C9F-8045-B8DF-684FD2757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798888"/>
            <a:ext cx="14605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66795" y="3120247"/>
            <a:ext cx="10247633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US" noProof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10"/>
          </p:nvPr>
        </p:nvSpPr>
        <p:spPr>
          <a:xfrm>
            <a:off x="1076430" y="3951845"/>
            <a:ext cx="10247633" cy="2552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781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0658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image sla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9D4D9171-689E-F946-B535-2F2A6786C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D01CF64-9A4C-EE48-93B8-7C698ED83858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CC3BEA5E-7378-B04C-957C-11AA8770A790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4781EC-6B8B-7E48-B742-9577A9BC7936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CEBB53-5194-F346-9AAD-D81901EC1AB8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F88FA9-40B5-A54B-B501-008E530E72C8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C38E16-8B7D-DD41-A81B-52F127084646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24BD9D-BBC3-0340-BA9B-FFD1A42F1C5B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68A088-B673-2649-B06B-93300DE4386E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AB1250-1BEF-F641-860C-6B7A218516B4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2420AE24-C916-8346-8C68-184C75157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105525"/>
            <a:ext cx="11604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75548CAA-FC40-6546-A60C-77AF0501B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6013"/>
            <a:ext cx="14605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847771" y="25399"/>
            <a:ext cx="4344229" cy="6813551"/>
          </a:xfrm>
          <a:custGeom>
            <a:avLst/>
            <a:gdLst>
              <a:gd name="connsiteX0" fmla="*/ 0 w 3867150"/>
              <a:gd name="connsiteY0" fmla="*/ 0 h 6858000"/>
              <a:gd name="connsiteX1" fmla="*/ 3867150 w 3867150"/>
              <a:gd name="connsiteY1" fmla="*/ 0 h 6858000"/>
              <a:gd name="connsiteX2" fmla="*/ 3867150 w 3867150"/>
              <a:gd name="connsiteY2" fmla="*/ 6858000 h 6858000"/>
              <a:gd name="connsiteX3" fmla="*/ 0 w 3867150"/>
              <a:gd name="connsiteY3" fmla="*/ 6858000 h 6858000"/>
              <a:gd name="connsiteX4" fmla="*/ 0 w 3867150"/>
              <a:gd name="connsiteY4" fmla="*/ 0 h 6858000"/>
              <a:gd name="connsiteX0" fmla="*/ 1121134 w 3867150"/>
              <a:gd name="connsiteY0" fmla="*/ 0 h 6858000"/>
              <a:gd name="connsiteX1" fmla="*/ 3867150 w 3867150"/>
              <a:gd name="connsiteY1" fmla="*/ 0 h 6858000"/>
              <a:gd name="connsiteX2" fmla="*/ 3867150 w 3867150"/>
              <a:gd name="connsiteY2" fmla="*/ 6858000 h 6858000"/>
              <a:gd name="connsiteX3" fmla="*/ 0 w 3867150"/>
              <a:gd name="connsiteY3" fmla="*/ 6858000 h 6858000"/>
              <a:gd name="connsiteX4" fmla="*/ 1121134 w 3867150"/>
              <a:gd name="connsiteY4" fmla="*/ 0 h 6858000"/>
              <a:gd name="connsiteX0" fmla="*/ 1598213 w 4344229"/>
              <a:gd name="connsiteY0" fmla="*/ 0 h 6858000"/>
              <a:gd name="connsiteX1" fmla="*/ 4344229 w 4344229"/>
              <a:gd name="connsiteY1" fmla="*/ 0 h 6858000"/>
              <a:gd name="connsiteX2" fmla="*/ 4344229 w 4344229"/>
              <a:gd name="connsiteY2" fmla="*/ 6858000 h 6858000"/>
              <a:gd name="connsiteX3" fmla="*/ 0 w 4344229"/>
              <a:gd name="connsiteY3" fmla="*/ 6858000 h 6858000"/>
              <a:gd name="connsiteX4" fmla="*/ 1598213 w 43442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4229" h="6858000">
                <a:moveTo>
                  <a:pt x="1598213" y="0"/>
                </a:moveTo>
                <a:lnTo>
                  <a:pt x="4344229" y="0"/>
                </a:lnTo>
                <a:lnTo>
                  <a:pt x="4344229" y="6858000"/>
                </a:lnTo>
                <a:lnTo>
                  <a:pt x="0" y="6858000"/>
                </a:lnTo>
                <a:lnTo>
                  <a:pt x="1598213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9965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US" noProof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1"/>
          </p:nvPr>
        </p:nvSpPr>
        <p:spPr>
          <a:xfrm>
            <a:off x="609600" y="1342716"/>
            <a:ext cx="723817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5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696" r:id="rId1"/>
    <p:sldLayoutId id="2147485697" r:id="rId2"/>
    <p:sldLayoutId id="2147485698" r:id="rId3"/>
    <p:sldLayoutId id="2147485699" r:id="rId4"/>
    <p:sldLayoutId id="2147485700" r:id="rId5"/>
    <p:sldLayoutId id="2147485701" r:id="rId6"/>
    <p:sldLayoutId id="2147485702" r:id="rId7"/>
    <p:sldLayoutId id="2147485703" r:id="rId8"/>
    <p:sldLayoutId id="2147485704" r:id="rId9"/>
    <p:sldLayoutId id="2147485705" r:id="rId10"/>
    <p:sldLayoutId id="2147485706" r:id="rId11"/>
    <p:sldLayoutId id="2147485707" r:id="rId12"/>
    <p:sldLayoutId id="2147485708" r:id="rId13"/>
    <p:sldLayoutId id="2147485709" r:id="rId14"/>
    <p:sldLayoutId id="2147485710" r:id="rId15"/>
    <p:sldLayoutId id="2147485711" r:id="rId16"/>
    <p:sldLayoutId id="2147485712" r:id="rId17"/>
    <p:sldLayoutId id="2147485695" r:id="rId18"/>
    <p:sldLayoutId id="2147485713" r:id="rId19"/>
    <p:sldLayoutId id="2147485715" r:id="rId2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1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1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2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32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ttbdis.2016.02.001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www.youtube.com/watch?v=d0J11O4TSZ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a-EXS5xs2ko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doi.org/10.1016/j.vetpar.2014.03.006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017/S0031182003004682" TargetMode="External"/><Relationship Id="rId5" Type="http://schemas.openxmlformats.org/officeDocument/2006/relationships/hyperlink" Target="https://doi.org/10.1016/j.crpvbd.2022.100090" TargetMode="External"/><Relationship Id="rId4" Type="http://schemas.openxmlformats.org/officeDocument/2006/relationships/hyperlink" Target="https://www.ilri.org/livestock-matters/media/episode-5-boma-east-coast-fever-tackling-neglected-livestock-diseases-afric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25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mr.cgiar.org/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hyperlink" Target="https://www.fao.org/3/ca5420en/ca5420en.pdf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32.tiff"/><Relationship Id="rId9" Type="http://schemas.openxmlformats.org/officeDocument/2006/relationships/image" Target="../media/image37.png"/><Relationship Id="rId14" Type="http://schemas.openxmlformats.org/officeDocument/2006/relationships/hyperlink" Target="https://doi.org/10.14202/IJOH.2021.88-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751BA7-23F3-4E4F-8A93-B04B4B845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788" y="1800808"/>
            <a:ext cx="10688637" cy="122020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/>
              <a:t>AMR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Antibiotikaresistenzen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Zwei </a:t>
            </a:r>
            <a:r>
              <a:rPr lang="en-US" dirty="0" err="1"/>
              <a:t>Beispiele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Ostafrika</a:t>
            </a:r>
            <a:br>
              <a:rPr lang="en-US" dirty="0"/>
            </a:br>
            <a:endParaRPr lang="en-US" dirty="0"/>
          </a:p>
        </p:txBody>
      </p:sp>
      <p:sp>
        <p:nvSpPr>
          <p:cNvPr id="23554" name="Subtitle 2">
            <a:extLst>
              <a:ext uri="{FF2B5EF4-FFF2-40B4-BE49-F238E27FC236}">
                <a16:creationId xmlns:a16="http://schemas.microsoft.com/office/drawing/2014/main" id="{862B3D89-D228-C441-AC2A-53BC584D2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3513138"/>
            <a:ext cx="63579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altLang="en-KE" i="1" dirty="0">
                <a:solidFill>
                  <a:srgbClr val="292929"/>
                </a:solidFill>
                <a:latin typeface="Calibri" panose="020F0502020204030204" pitchFamily="34" charset="0"/>
              </a:rPr>
              <a:t>Kristina Roesel, PhD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altLang="en-KE" i="1" dirty="0">
                <a:solidFill>
                  <a:srgbClr val="292929"/>
                </a:solidFill>
                <a:latin typeface="Calibri" panose="020F0502020204030204" pitchFamily="34" charset="0"/>
              </a:rPr>
              <a:t>Scientist Animal and Human Health program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altLang="en-KE" i="1" dirty="0">
                <a:solidFill>
                  <a:srgbClr val="292929"/>
                </a:solidFill>
                <a:latin typeface="Calibri" panose="020F0502020204030204" pitchFamily="34" charset="0"/>
              </a:rPr>
              <a:t>International Livestock Research Institute (ILRI)</a:t>
            </a:r>
            <a:endParaRPr lang="en-GB" altLang="en-KE" i="1" dirty="0">
              <a:solidFill>
                <a:srgbClr val="292929"/>
              </a:solidFill>
              <a:latin typeface="Calibri" panose="020F0502020204030204" pitchFamily="34" charset="0"/>
            </a:endParaRPr>
          </a:p>
        </p:txBody>
      </p:sp>
      <p:sp>
        <p:nvSpPr>
          <p:cNvPr id="23555" name="Subtitle 2">
            <a:extLst>
              <a:ext uri="{FF2B5EF4-FFF2-40B4-BE49-F238E27FC236}">
                <a16:creationId xmlns:a16="http://schemas.microsoft.com/office/drawing/2014/main" id="{2487E3FA-17F2-0648-A202-AF4ED388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649788"/>
            <a:ext cx="50577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altLang="en-KE" sz="1600" dirty="0">
                <a:solidFill>
                  <a:srgbClr val="292929"/>
                </a:solidFill>
                <a:latin typeface="Calibri" panose="020F0502020204030204" pitchFamily="34" charset="0"/>
              </a:rPr>
              <a:t>One Health Day / Tier</a:t>
            </a:r>
            <a:r>
              <a:rPr lang="de-DE" altLang="en-KE" sz="1600" dirty="0">
                <a:solidFill>
                  <a:srgbClr val="292929"/>
                </a:solidFill>
                <a:latin typeface="Calibri" panose="020F0502020204030204" pitchFamily="34" charset="0"/>
              </a:rPr>
              <a:t>ärzte ohne Grenzen e.V.</a:t>
            </a:r>
            <a:endParaRPr lang="en-US" altLang="en-KE" sz="1600" dirty="0">
              <a:solidFill>
                <a:srgbClr val="292929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altLang="en-KE" sz="1600" dirty="0">
                <a:solidFill>
                  <a:srgbClr val="292929"/>
                </a:solidFill>
                <a:latin typeface="Calibri" panose="020F0502020204030204" pitchFamily="34" charset="0"/>
              </a:rPr>
              <a:t>Berlin, 7. November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93178-FFD1-A048-9470-FA621000F0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2675" y="2397966"/>
            <a:ext cx="9826625" cy="1446245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sz="4200" b="1" dirty="0" err="1"/>
              <a:t>Webale</a:t>
            </a:r>
            <a:r>
              <a:rPr lang="en-US" sz="4200" b="1" dirty="0"/>
              <a:t> </a:t>
            </a:r>
            <a:r>
              <a:rPr lang="en-US" sz="4200" b="1" dirty="0" err="1"/>
              <a:t>nyo</a:t>
            </a:r>
            <a:r>
              <a:rPr lang="en-US" sz="4200" b="1" dirty="0"/>
              <a:t>! </a:t>
            </a:r>
            <a:r>
              <a:rPr lang="en-US" sz="4200" b="1" dirty="0" err="1"/>
              <a:t>Dankeschön</a:t>
            </a:r>
            <a:r>
              <a:rPr lang="en-US" sz="4200" b="1" dirty="0"/>
              <a:t>!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None/>
              <a:defRPr/>
            </a:pPr>
            <a:r>
              <a:rPr lang="en-US" u="sng" dirty="0"/>
              <a:t>k.roesel@cgiar.org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D817E68-6DD9-446D-B3EF-F71CBE135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9448" y="5990089"/>
            <a:ext cx="1981200" cy="6775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F840BD-1BE0-485D-9881-B5BCAB59AF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342716"/>
            <a:ext cx="6416351" cy="4572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i="1" dirty="0"/>
              <a:t>T. parva</a:t>
            </a:r>
            <a:r>
              <a:rPr lang="de-DE" sz="2400" dirty="0"/>
              <a:t>: Ostküstenfieber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Schildzecken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Reservoirwirte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Lymphozyten + Erythrozyten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Fieber, Lymphknotenschwellung, Leukopenie, Dyspnoe, Konstipation – dann Durchfall, Anämie</a:t>
            </a:r>
          </a:p>
          <a:p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(Bu)Parvaquon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„Impfung“ (ITM) und Zeckenbekämpfung</a:t>
            </a:r>
          </a:p>
          <a:p>
            <a:endParaRPr lang="de-DE" i="1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9DF4FB-71B0-430E-80AD-D63D4695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1: Akarizidresistenzen</a:t>
            </a:r>
            <a:endParaRPr lang="en-US" dirty="0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315F8DED-4730-444D-8FD2-1B4DA5EB8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521" y="118220"/>
            <a:ext cx="4948398" cy="64598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BD1B8F-6AAD-4E8E-A856-ED43DBC812BB}"/>
              </a:ext>
            </a:extLst>
          </p:cNvPr>
          <p:cNvSpPr txBox="1"/>
          <p:nvPr/>
        </p:nvSpPr>
        <p:spPr bwMode="auto">
          <a:xfrm>
            <a:off x="1789145" y="6191852"/>
            <a:ext cx="60975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000" dirty="0"/>
              <a:t>Life cycle stages of </a:t>
            </a:r>
            <a:r>
              <a:rPr lang="en-GB" sz="1000" i="1" dirty="0" err="1"/>
              <a:t>Theileria</a:t>
            </a:r>
            <a:r>
              <a:rPr lang="en-GB" sz="1000" i="1" dirty="0"/>
              <a:t> parva </a:t>
            </a:r>
            <a:r>
              <a:rPr lang="en-GB" sz="1000" dirty="0"/>
              <a:t>as it cycles through the mammalian and tick host. </a:t>
            </a:r>
          </a:p>
          <a:p>
            <a:r>
              <a:rPr lang="en-GB" sz="1000" dirty="0"/>
              <a:t>Originally published in </a:t>
            </a:r>
            <a:r>
              <a:rPr lang="en-GB" sz="1000" dirty="0">
                <a:hlinkClick r:id="rId3"/>
              </a:rPr>
              <a:t>dx.doi.org/10.1016/j.ttbdis.2016.02.001</a:t>
            </a:r>
            <a:r>
              <a:rPr lang="en-GB" sz="1000" dirty="0"/>
              <a:t> </a:t>
            </a:r>
          </a:p>
          <a:p>
            <a:r>
              <a:rPr lang="en-GB" sz="1000" dirty="0"/>
              <a:t>(Drawing by: ILRI/Nicholas Svitek)</a:t>
            </a:r>
          </a:p>
        </p:txBody>
      </p:sp>
    </p:spTree>
    <p:extLst>
      <p:ext uri="{BB962C8B-B14F-4D97-AF65-F5344CB8AC3E}">
        <p14:creationId xmlns:p14="http://schemas.microsoft.com/office/powerpoint/2010/main" val="386305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F7BF-19C5-435F-952D-F210FA4D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1: Akarizidresistenzen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01037-6796-4AD8-9C47-D2EBAFD416E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547D9BF-5CF6-4C58-ADAD-A72CA188F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992801"/>
              </p:ext>
            </p:extLst>
          </p:nvPr>
        </p:nvGraphicFramePr>
        <p:xfrm>
          <a:off x="2032000" y="1446245"/>
          <a:ext cx="7158653" cy="46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E0526D2-29EF-4624-89DD-E0FFBAEF4C92}"/>
              </a:ext>
            </a:extLst>
          </p:cNvPr>
          <p:cNvSpPr/>
          <p:nvPr/>
        </p:nvSpPr>
        <p:spPr>
          <a:xfrm>
            <a:off x="599964" y="1601969"/>
            <a:ext cx="287102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1960</a:t>
            </a:r>
            <a:r>
              <a:rPr lang="en-US" dirty="0"/>
              <a:t>’s “</a:t>
            </a:r>
            <a:r>
              <a:rPr lang="de-DE" dirty="0"/>
              <a:t>Wohlstand für alle“</a:t>
            </a:r>
            <a:endParaRPr lang="en-US" dirty="0"/>
          </a:p>
        </p:txBody>
      </p:sp>
      <p:pic>
        <p:nvPicPr>
          <p:cNvPr id="9" name="Picture 8" descr="A picture containing grass, cow, outdoor, sky&#10;&#10;Description automatically generated">
            <a:extLst>
              <a:ext uri="{FF2B5EF4-FFF2-40B4-BE49-F238E27FC236}">
                <a16:creationId xmlns:a16="http://schemas.microsoft.com/office/drawing/2014/main" id="{3EEA5711-3347-4F43-84F0-14A48CF50A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47" y="1105786"/>
            <a:ext cx="3850840" cy="559836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B1D1C7-5AE3-4E66-926A-2842FD984699}"/>
              </a:ext>
            </a:extLst>
          </p:cNvPr>
          <p:cNvSpPr txBox="1"/>
          <p:nvPr/>
        </p:nvSpPr>
        <p:spPr bwMode="auto">
          <a:xfrm>
            <a:off x="10952264" y="1152905"/>
            <a:ext cx="12602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000" dirty="0"/>
              <a:t>© Daniel </a:t>
            </a:r>
            <a:r>
              <a:rPr lang="en-US" sz="1000" dirty="0" err="1"/>
              <a:t>Naudé</a:t>
            </a:r>
            <a:endParaRPr lang="en-US" sz="1000" dirty="0"/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8562B5D7-ED12-4C25-99CD-00604E06CA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5" y="2765865"/>
            <a:ext cx="2394294" cy="26264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BA9679-6DF7-4323-8C87-BD5F766F3EC8}"/>
              </a:ext>
            </a:extLst>
          </p:cNvPr>
          <p:cNvSpPr txBox="1"/>
          <p:nvPr/>
        </p:nvSpPr>
        <p:spPr bwMode="auto">
          <a:xfrm>
            <a:off x="87799" y="6459127"/>
            <a:ext cx="77082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Video Milk Dilemma: </a:t>
            </a:r>
            <a:r>
              <a:rPr lang="en-US" sz="1400" dirty="0">
                <a:latin typeface="+mn-lt"/>
                <a:hlinkClick r:id="rId9"/>
              </a:rPr>
              <a:t>https://www.youtube.com/watch?v=d0J11O4TSZg</a:t>
            </a:r>
            <a:r>
              <a:rPr lang="en-US" sz="1400" dirty="0">
                <a:latin typeface="+mn-lt"/>
              </a:rPr>
              <a:t>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63140F7-67B5-4C48-86CC-3EBF0A775ABF}"/>
              </a:ext>
            </a:extLst>
          </p:cNvPr>
          <p:cNvSpPr/>
          <p:nvPr/>
        </p:nvSpPr>
        <p:spPr>
          <a:xfrm rot="2556317">
            <a:off x="7639541" y="5123559"/>
            <a:ext cx="3706643" cy="34752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A1A7D8-EAB6-44E2-969F-A36F6C740E6B}"/>
              </a:ext>
            </a:extLst>
          </p:cNvPr>
          <p:cNvSpPr txBox="1"/>
          <p:nvPr/>
        </p:nvSpPr>
        <p:spPr bwMode="auto">
          <a:xfrm>
            <a:off x="10936778" y="6141984"/>
            <a:ext cx="1167423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+mn-lt"/>
              </a:rPr>
              <a:t>Biodiversity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“drunk ticks”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94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39CBA9F-A6CE-40F6-8CCD-9A252063F07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62" y="2181729"/>
            <a:ext cx="1320540" cy="26410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1ACB8-8D2E-4466-8DF2-660B9441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070D91F-2379-479D-BC25-710943A65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12" y="1487109"/>
            <a:ext cx="1547090" cy="603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9F175-4B40-4B2A-9A92-37580A5201DE}"/>
              </a:ext>
            </a:extLst>
          </p:cNvPr>
          <p:cNvSpPr txBox="1"/>
          <p:nvPr/>
        </p:nvSpPr>
        <p:spPr bwMode="auto">
          <a:xfrm>
            <a:off x="682991" y="1788792"/>
            <a:ext cx="6669531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ILRI Boma podcast, episode on ECF: </a:t>
            </a:r>
            <a:r>
              <a:rPr lang="en-US" sz="1600" dirty="0">
                <a:latin typeface="+mn-lt"/>
                <a:hlinkClick r:id="rId4"/>
              </a:rPr>
              <a:t>https://www.ilri.org/livestock-matters/media/episode-5-boma-east-coast-fever-tackling-neglected-livestock-diseases-africa</a:t>
            </a:r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r>
              <a:rPr lang="en-US" sz="1600" b="0" u="none" strike="noStrike" baseline="0" dirty="0">
                <a:solidFill>
                  <a:srgbClr val="000000"/>
                </a:solidFill>
                <a:latin typeface="+mn-lt"/>
              </a:rPr>
              <a:t>Groot MJ and </a:t>
            </a:r>
            <a:r>
              <a:rPr lang="en-US" sz="1600" b="0" u="none" strike="noStrike" baseline="0" dirty="0" err="1">
                <a:solidFill>
                  <a:srgbClr val="000000"/>
                </a:solidFill>
                <a:latin typeface="+mn-lt"/>
              </a:rPr>
              <a:t>van’t</a:t>
            </a:r>
            <a:r>
              <a:rPr lang="en-US" sz="1600" b="0" u="none" strike="noStrike" baseline="0" dirty="0">
                <a:solidFill>
                  <a:srgbClr val="000000"/>
                </a:solidFill>
                <a:latin typeface="+mn-lt"/>
              </a:rPr>
              <a:t> Hooft KE (2016) The Hidden Effects of Dairy Farming on Public and Environmental Health in the Netherlands, India, Ethiopia, and Uganda, Considering the Use of Antibiotics and Other </a:t>
            </a:r>
            <a:r>
              <a:rPr lang="en-US" sz="1600" b="0" u="none" strike="noStrike" baseline="0" dirty="0" err="1">
                <a:solidFill>
                  <a:srgbClr val="000000"/>
                </a:solidFill>
                <a:latin typeface="+mn-lt"/>
              </a:rPr>
              <a:t>Agro</a:t>
            </a:r>
            <a:r>
              <a:rPr lang="en-US" sz="1600" b="0" u="none" strike="noStrike" baseline="0" dirty="0">
                <a:solidFill>
                  <a:srgbClr val="000000"/>
                </a:solidFill>
                <a:latin typeface="+mn-lt"/>
              </a:rPr>
              <a:t>-chemicals. Front. Public Health 4:12. </a:t>
            </a:r>
            <a:r>
              <a:rPr lang="en-US" sz="1600" b="0" u="none" strike="noStrike" baseline="0" dirty="0" err="1">
                <a:solidFill>
                  <a:srgbClr val="000000"/>
                </a:solidFill>
                <a:latin typeface="+mn-lt"/>
              </a:rPr>
              <a:t>doi</a:t>
            </a:r>
            <a:r>
              <a:rPr lang="en-US" sz="1600" b="0" u="none" strike="noStrike" baseline="0" dirty="0">
                <a:solidFill>
                  <a:srgbClr val="000000"/>
                </a:solidFill>
                <a:latin typeface="+mn-lt"/>
              </a:rPr>
              <a:t>: 10.3389/fpubh.2016.00012  </a:t>
            </a:r>
          </a:p>
          <a:p>
            <a:endParaRPr lang="en-US" sz="1600" b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Githaka et al., Review 2022 </a:t>
            </a:r>
            <a:r>
              <a:rPr lang="en-US" sz="1600" dirty="0">
                <a:latin typeface="+mn-lt"/>
                <a:hlinkClick r:id="rId5" tooltip="Persistent link using digital object identifier"/>
              </a:rPr>
              <a:t>https://doi.org/10.1016/j.crpvbd.2022.100090</a:t>
            </a:r>
            <a:r>
              <a:rPr lang="en-US" sz="1600" dirty="0">
                <a:latin typeface="+mn-lt"/>
              </a:rPr>
              <a:t> </a:t>
            </a:r>
            <a:endParaRPr lang="en-US" altLang="en-US" sz="1600" dirty="0">
              <a:latin typeface="+mn-lt"/>
            </a:endParaRPr>
          </a:p>
          <a:p>
            <a:endParaRPr lang="en-US" sz="1600" dirty="0">
              <a:solidFill>
                <a:srgbClr val="000000"/>
              </a:solidFill>
              <a:latin typeface="+mn-lt"/>
            </a:endParaRPr>
          </a:p>
          <a:p>
            <a:r>
              <a:rPr lang="en-US" sz="1600" dirty="0">
                <a:solidFill>
                  <a:srgbClr val="000000"/>
                </a:solidFill>
                <a:latin typeface="+mn-lt"/>
              </a:rPr>
              <a:t>George et al., 2004 </a:t>
            </a:r>
            <a:r>
              <a:rPr lang="en-US" sz="1600" b="0" i="0" u="none" strike="noStrike" baseline="0" dirty="0">
                <a:solidFill>
                  <a:srgbClr val="2197D2"/>
                </a:solidFill>
                <a:latin typeface="AdvTTe692faf0"/>
                <a:hlinkClick r:id="rId6"/>
              </a:rPr>
              <a:t>https://doi.org/10.1017/S0031182003004682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endParaRPr lang="en-US" sz="1600" dirty="0">
              <a:solidFill>
                <a:srgbClr val="000000"/>
              </a:solidFill>
              <a:latin typeface="+mn-lt"/>
            </a:endParaRPr>
          </a:p>
          <a:p>
            <a:r>
              <a:rPr lang="en-US" sz="1600" dirty="0">
                <a:solidFill>
                  <a:srgbClr val="000000"/>
                </a:solidFill>
                <a:latin typeface="+mn-lt"/>
              </a:rPr>
              <a:t>Abbas et al., 2014 </a:t>
            </a:r>
            <a:r>
              <a:rPr lang="en-US" sz="1600" dirty="0">
                <a:solidFill>
                  <a:srgbClr val="000000"/>
                </a:solidFill>
                <a:latin typeface="+mn-lt"/>
                <a:hlinkClick r:id="rId7"/>
              </a:rPr>
              <a:t>https://doi.org/10.1016/j.vetpar.2014.03.006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endParaRPr lang="en-US" sz="1600" b="0" u="none" strike="noStrike" baseline="0" dirty="0">
              <a:solidFill>
                <a:srgbClr val="000000"/>
              </a:solidFill>
              <a:latin typeface="+mn-lt"/>
            </a:endParaRPr>
          </a:p>
          <a:p>
            <a:endParaRPr lang="en-US" sz="1600" dirty="0">
              <a:solidFill>
                <a:srgbClr val="000000"/>
              </a:solidFill>
              <a:latin typeface="+mn-lt"/>
            </a:endParaRPr>
          </a:p>
          <a:p>
            <a:r>
              <a:rPr lang="en-US" sz="1600" dirty="0">
                <a:solidFill>
                  <a:srgbClr val="000000"/>
                </a:solidFill>
                <a:latin typeface="+mn-lt"/>
              </a:rPr>
              <a:t>NaLIRRI anti-tick vaccine, trial 2022: </a:t>
            </a:r>
            <a:r>
              <a:rPr lang="en-US" sz="1600" dirty="0">
                <a:solidFill>
                  <a:srgbClr val="000000"/>
                </a:solidFill>
                <a:latin typeface="+mn-lt"/>
                <a:hlinkClick r:id="rId8"/>
              </a:rPr>
              <a:t>https://youtu.be/a-EXS5xs2ko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  <a:endParaRPr lang="en-US" sz="1600" dirty="0">
              <a:latin typeface="+mn-lt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9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C4B83F-73E9-4A39-A556-A0A0417F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2: HIV-Medikamente zur Tiermast</a:t>
            </a:r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8714BCD9-7F0B-40AC-BEC0-E503FCEA9AD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8968573"/>
              </p:ext>
            </p:extLst>
          </p:nvPr>
        </p:nvGraphicFramePr>
        <p:xfrm>
          <a:off x="2868265" y="2823048"/>
          <a:ext cx="5224539" cy="3910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DE58F0C-0A8B-4BA9-9EB4-2A211ED330BE}"/>
              </a:ext>
            </a:extLst>
          </p:cNvPr>
          <p:cNvSpPr txBox="1"/>
          <p:nvPr/>
        </p:nvSpPr>
        <p:spPr bwMode="auto">
          <a:xfrm>
            <a:off x="346536" y="1549902"/>
            <a:ext cx="2601937" cy="286232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Uganda, 2021</a:t>
            </a:r>
          </a:p>
          <a:p>
            <a:r>
              <a:rPr lang="en-US" sz="2000" dirty="0"/>
              <a:t>~</a:t>
            </a:r>
            <a:r>
              <a:rPr lang="en-US" sz="2000" dirty="0">
                <a:latin typeface="+mn-lt"/>
              </a:rPr>
              <a:t>45 m EW</a:t>
            </a:r>
          </a:p>
          <a:p>
            <a:pPr algn="l"/>
            <a:r>
              <a:rPr lang="en-US" sz="2000" dirty="0">
                <a:latin typeface="+mn-lt"/>
              </a:rPr>
              <a:t>1.4m HIV+ </a:t>
            </a:r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47.6m </a:t>
            </a:r>
            <a:r>
              <a:rPr lang="en-US" sz="2000" dirty="0" err="1"/>
              <a:t>Geflügel</a:t>
            </a:r>
            <a:br>
              <a:rPr lang="en-US" sz="2000" dirty="0"/>
            </a:br>
            <a:r>
              <a:rPr lang="en-US" sz="2000" dirty="0"/>
              <a:t>16m </a:t>
            </a:r>
            <a:r>
              <a:rPr lang="en-US" sz="2000" dirty="0" err="1"/>
              <a:t>Ziegen</a:t>
            </a:r>
            <a:endParaRPr lang="en-US" sz="2000" dirty="0"/>
          </a:p>
          <a:p>
            <a:pPr algn="l"/>
            <a:r>
              <a:rPr lang="en-US" sz="2000" dirty="0"/>
              <a:t>14.2m </a:t>
            </a:r>
            <a:r>
              <a:rPr lang="en-US" sz="2000" dirty="0" err="1"/>
              <a:t>Rinder</a:t>
            </a:r>
            <a:endParaRPr lang="en-US" sz="2000" dirty="0"/>
          </a:p>
          <a:p>
            <a:pPr algn="l"/>
            <a:r>
              <a:rPr lang="en-US" sz="2000" dirty="0"/>
              <a:t>4.5m </a:t>
            </a:r>
            <a:r>
              <a:rPr lang="en-US" sz="2000" dirty="0" err="1"/>
              <a:t>Schafe</a:t>
            </a:r>
            <a:endParaRPr lang="en-US" sz="2000" dirty="0"/>
          </a:p>
          <a:p>
            <a:pPr algn="l"/>
            <a:r>
              <a:rPr lang="en-US" sz="2000" dirty="0"/>
              <a:t>4.1m </a:t>
            </a:r>
            <a:r>
              <a:rPr lang="en-US" sz="2000" dirty="0" err="1"/>
              <a:t>Schweine</a:t>
            </a:r>
            <a:endParaRPr lang="en-US" sz="2000" dirty="0"/>
          </a:p>
        </p:txBody>
      </p:sp>
      <p:pic>
        <p:nvPicPr>
          <p:cNvPr id="14" name="Picture 13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521E1E5A-7D67-476B-93B0-A33FA1A0E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312" y="1549902"/>
            <a:ext cx="1371600" cy="137160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FF3D99DE-1059-4B03-A6DD-DF214DE7AE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081" y="1646722"/>
            <a:ext cx="1230577" cy="1230577"/>
          </a:xfrm>
          <a:prstGeom prst="rect">
            <a:avLst/>
          </a:prstGeom>
        </p:spPr>
      </p:pic>
      <p:pic>
        <p:nvPicPr>
          <p:cNvPr id="8" name="Picture 4" descr="pic 3">
            <a:extLst>
              <a:ext uri="{FF2B5EF4-FFF2-40B4-BE49-F238E27FC236}">
                <a16:creationId xmlns:a16="http://schemas.microsoft.com/office/drawing/2014/main" id="{9C37D634-3310-431A-B359-50CF938E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331" y="4679864"/>
            <a:ext cx="2932636" cy="195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90321F-61D5-4FFB-B9DB-A3730E0D2875}"/>
              </a:ext>
            </a:extLst>
          </p:cNvPr>
          <p:cNvSpPr txBox="1"/>
          <p:nvPr/>
        </p:nvSpPr>
        <p:spPr bwMode="auto">
          <a:xfrm>
            <a:off x="10688132" y="6107190"/>
            <a:ext cx="1371600" cy="44095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1400" dirty="0">
                <a:solidFill>
                  <a:srgbClr val="FF0000"/>
                </a:solidFill>
              </a:rPr>
              <a:t>“</a:t>
            </a:r>
            <a:r>
              <a:rPr lang="en-US" sz="1400" dirty="0" err="1">
                <a:solidFill>
                  <a:srgbClr val="FF0000"/>
                </a:solidFill>
              </a:rPr>
              <a:t>kroiler</a:t>
            </a:r>
            <a:r>
              <a:rPr lang="en-US" sz="1400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11" name="Picture 2" descr="best-feature">
            <a:extLst>
              <a:ext uri="{FF2B5EF4-FFF2-40B4-BE49-F238E27FC236}">
                <a16:creationId xmlns:a16="http://schemas.microsoft.com/office/drawing/2014/main" id="{525CD75C-FAF9-48A1-879A-22989CD92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770" y="2877299"/>
            <a:ext cx="3276197" cy="170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4" descr="ARV_Lira (1)">
            <a:extLst>
              <a:ext uri="{FF2B5EF4-FFF2-40B4-BE49-F238E27FC236}">
                <a16:creationId xmlns:a16="http://schemas.microsoft.com/office/drawing/2014/main" id="{2DFFDD23-DBFF-4150-92B8-9B9FCD34B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3" y="4628596"/>
            <a:ext cx="1965582" cy="186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3" descr="ARV_EastAfrican">
            <a:extLst>
              <a:ext uri="{FF2B5EF4-FFF2-40B4-BE49-F238E27FC236}">
                <a16:creationId xmlns:a16="http://schemas.microsoft.com/office/drawing/2014/main" id="{3C046687-ABAE-4231-A5F3-7E71F3A4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09" y="199887"/>
            <a:ext cx="1572124" cy="219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02310FA4-16E7-4228-91B8-217A4F48CA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45558" y="1030510"/>
            <a:ext cx="2296693" cy="171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3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E3A6-6974-4B1A-8213-CC3D410D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2: HIV-Medikamente zur Tiermast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35A9F-8DBA-413A-8972-0073E797CD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Qualitative KAP assessment with pig and poultry farmers </a:t>
            </a:r>
            <a:br>
              <a:rPr lang="en-US" sz="2000" dirty="0"/>
            </a:br>
            <a:r>
              <a:rPr lang="en-US" sz="2000" dirty="0"/>
              <a:t>and animal health service providers (AHSPs) in 10 districts</a:t>
            </a:r>
            <a:br>
              <a:rPr lang="en-US" sz="2000" dirty="0"/>
            </a:br>
            <a:r>
              <a:rPr lang="en-US" sz="2000" dirty="0"/>
              <a:t>– guided by KAP AMUSE tool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Collection of samples from volunteers </a:t>
            </a:r>
            <a:br>
              <a:rPr lang="en-US" sz="2000" dirty="0"/>
            </a:br>
            <a:r>
              <a:rPr lang="en-US" sz="2000" dirty="0"/>
              <a:t>in the KAP assessment </a:t>
            </a:r>
            <a:br>
              <a:rPr lang="en-US" sz="2000" dirty="0"/>
            </a:br>
            <a:r>
              <a:rPr lang="en-US" sz="2000" dirty="0"/>
              <a:t>chicken serum, meat, liver (n=100)</a:t>
            </a:r>
            <a:br>
              <a:rPr lang="en-US" sz="2000" dirty="0"/>
            </a:br>
            <a:r>
              <a:rPr lang="en-US" sz="2000" dirty="0"/>
              <a:t>pig serum, meat (n=100)</a:t>
            </a:r>
            <a:br>
              <a:rPr lang="en-US" sz="2000" dirty="0"/>
            </a:br>
            <a:r>
              <a:rPr lang="en-US" sz="2000" dirty="0"/>
              <a:t>feeds prepared on farm (n=50)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L</a:t>
            </a:r>
            <a:r>
              <a:rPr lang="en-GB" sz="2000" dirty="0" err="1"/>
              <a:t>iquid</a:t>
            </a:r>
            <a:r>
              <a:rPr lang="en-GB" sz="2000" dirty="0"/>
              <a:t> chromatography mass spectrophotometer tandem </a:t>
            </a:r>
            <a:br>
              <a:rPr lang="en-GB" sz="2000" dirty="0"/>
            </a:br>
            <a:r>
              <a:rPr lang="en-GB" sz="2000" dirty="0"/>
              <a:t>(LC-MS/MS)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A6C5358-7BBE-4BF5-8EFC-2A3D478F9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0" y="2917435"/>
            <a:ext cx="1981200" cy="677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76DB33-1608-4EAF-AB78-0DC9D985D3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75" y="2917435"/>
            <a:ext cx="677570" cy="677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9BBD76-802E-4CAB-A84F-357F7ED64A74}"/>
              </a:ext>
            </a:extLst>
          </p:cNvPr>
          <p:cNvSpPr txBox="1"/>
          <p:nvPr/>
        </p:nvSpPr>
        <p:spPr bwMode="auto">
          <a:xfrm>
            <a:off x="5026660" y="3121224"/>
            <a:ext cx="24515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6"/>
              </a:rPr>
              <a:t>https://amr.cgiar.org/</a:t>
            </a:r>
            <a:r>
              <a:rPr lang="en-US" sz="1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1B3B2-C59A-418F-824D-16B93AABE3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77"/>
          <a:stretch/>
        </p:blipFill>
        <p:spPr>
          <a:xfrm>
            <a:off x="7651101" y="1585653"/>
            <a:ext cx="4739951" cy="508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3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423E-ADA5-4E6F-830F-53722172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2: HIV-Medikamente zur Tiermast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19A09-F4CA-47AC-814D-E40134904A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6449" y="1798468"/>
            <a:ext cx="10972800" cy="13651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Ja, in </a:t>
            </a:r>
            <a:r>
              <a:rPr lang="en-US" sz="1500" dirty="0" err="1"/>
              <a:t>allen</a:t>
            </a:r>
            <a:r>
              <a:rPr lang="en-US" sz="1500" dirty="0"/>
              <a:t> </a:t>
            </a:r>
            <a:r>
              <a:rPr lang="en-US" sz="1500" dirty="0" err="1"/>
              <a:t>Standorten</a:t>
            </a:r>
            <a:r>
              <a:rPr lang="en-US" sz="1500" dirty="0"/>
              <a:t> – oral in Futter/Wasser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TAM: OTC, Tetracycline, Ampicillin, Penicillin, Streptomycin, </a:t>
            </a:r>
            <a:r>
              <a:rPr lang="en-US" sz="1500" dirty="0" err="1"/>
              <a:t>Amprolium</a:t>
            </a:r>
            <a:r>
              <a:rPr lang="en-US" sz="1500" dirty="0"/>
              <a:t>, Enrofloxacin, </a:t>
            </a:r>
            <a:r>
              <a:rPr lang="en-US" sz="1500" dirty="0" err="1"/>
              <a:t>Sulfamycin</a:t>
            </a:r>
            <a:r>
              <a:rPr lang="en-US" sz="1500" dirty="0"/>
              <a:t>, Neomycin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HAM: Chloramphenicol, </a:t>
            </a:r>
            <a:r>
              <a:rPr lang="en-US" sz="1500" dirty="0" err="1"/>
              <a:t>Clotrimoxazole</a:t>
            </a:r>
            <a:r>
              <a:rPr lang="en-US" sz="1500" dirty="0"/>
              <a:t>, Metronidazole, Gentamicin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Andere</a:t>
            </a:r>
            <a:r>
              <a:rPr lang="en-US" sz="1500" dirty="0"/>
              <a:t> Meds: </a:t>
            </a:r>
            <a:r>
              <a:rPr lang="en-US" sz="1500" dirty="0" err="1"/>
              <a:t>Acetylsalicylsäure</a:t>
            </a:r>
            <a:r>
              <a:rPr lang="en-US" sz="1500" dirty="0"/>
              <a:t> (Aspirin), Paracetamol (Panadol), marijuana, cough linctus, antiretroviral drugs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DE1070-438A-470E-805C-FB20CF89F311}"/>
              </a:ext>
            </a:extLst>
          </p:cNvPr>
          <p:cNvSpPr txBox="1"/>
          <p:nvPr/>
        </p:nvSpPr>
        <p:spPr bwMode="auto">
          <a:xfrm>
            <a:off x="755179" y="1299895"/>
            <a:ext cx="5516254" cy="400110"/>
          </a:xfrm>
          <a:prstGeom prst="rect">
            <a:avLst/>
          </a:prstGeom>
          <a:solidFill>
            <a:schemeClr val="accent1"/>
          </a:solidFill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 sz="2000" dirty="0">
                <a:solidFill>
                  <a:schemeClr val="bg2"/>
                </a:solidFill>
                <a:latin typeface="+mn-lt"/>
              </a:rPr>
              <a:t>Benutzen Tierhalter AM? Falls ja, welche und wie?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BBFECF-B0A6-40A2-AA8D-2EEA277C6431}"/>
              </a:ext>
            </a:extLst>
          </p:cNvPr>
          <p:cNvSpPr txBox="1">
            <a:spLocks/>
          </p:cNvSpPr>
          <p:nvPr/>
        </p:nvSpPr>
        <p:spPr>
          <a:xfrm>
            <a:off x="755179" y="6023437"/>
            <a:ext cx="10972800" cy="6572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60" indent="-28575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ARV: von </a:t>
            </a:r>
            <a:r>
              <a:rPr lang="en-US" sz="1500" dirty="0" err="1"/>
              <a:t>Patienten</a:t>
            </a:r>
            <a:r>
              <a:rPr lang="en-US" sz="1500" dirty="0"/>
              <a:t> in </a:t>
            </a:r>
            <a:r>
              <a:rPr lang="en-US" sz="1500" dirty="0" err="1"/>
              <a:t>Behandlung</a:t>
            </a:r>
            <a:r>
              <a:rPr lang="en-US" sz="1500" dirty="0"/>
              <a:t>, </a:t>
            </a:r>
            <a:r>
              <a:rPr lang="en-US" sz="1500" dirty="0" err="1"/>
              <a:t>aus</a:t>
            </a:r>
            <a:r>
              <a:rPr lang="en-US" sz="1500" dirty="0"/>
              <a:t> den </a:t>
            </a:r>
            <a:r>
              <a:rPr lang="en-US" sz="1500" dirty="0" err="1"/>
              <a:t>Kliniken</a:t>
            </a:r>
            <a:r>
              <a:rPr lang="en-US" sz="1500" dirty="0"/>
              <a:t>, von den community-based animal health workers (CAHWs)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Andere</a:t>
            </a:r>
            <a:r>
              <a:rPr lang="en-US" sz="1500" dirty="0"/>
              <a:t> AM: </a:t>
            </a:r>
            <a:r>
              <a:rPr lang="en-US" sz="1500" dirty="0" err="1"/>
              <a:t>Apotheken</a:t>
            </a:r>
            <a:r>
              <a:rPr lang="en-US" sz="1500" dirty="0"/>
              <a:t>, </a:t>
            </a:r>
            <a:r>
              <a:rPr lang="en-US" sz="1500" dirty="0" err="1"/>
              <a:t>Hausapotheke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825416-C33E-494D-B026-A4259CA18E23}"/>
              </a:ext>
            </a:extLst>
          </p:cNvPr>
          <p:cNvSpPr txBox="1"/>
          <p:nvPr/>
        </p:nvSpPr>
        <p:spPr bwMode="auto">
          <a:xfrm>
            <a:off x="755179" y="3673129"/>
            <a:ext cx="5308826" cy="400110"/>
          </a:xfrm>
          <a:prstGeom prst="rect">
            <a:avLst/>
          </a:prstGeom>
          <a:solidFill>
            <a:schemeClr val="accent1"/>
          </a:solidFill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2"/>
                </a:solidFill>
              </a:rPr>
              <a:t>Was </a:t>
            </a:r>
            <a:r>
              <a:rPr lang="en-US" sz="2000" dirty="0" err="1">
                <a:solidFill>
                  <a:schemeClr val="bg2"/>
                </a:solidFill>
              </a:rPr>
              <a:t>sind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Gründe</a:t>
            </a:r>
            <a:r>
              <a:rPr lang="en-US" sz="2000" dirty="0">
                <a:solidFill>
                  <a:schemeClr val="bg2"/>
                </a:solidFill>
              </a:rPr>
              <a:t> für die </a:t>
            </a:r>
            <a:r>
              <a:rPr lang="en-US" sz="2000" dirty="0" err="1">
                <a:solidFill>
                  <a:schemeClr val="bg2"/>
                </a:solidFill>
              </a:rPr>
              <a:t>Verabreichung</a:t>
            </a:r>
            <a:r>
              <a:rPr lang="en-US" sz="2000" dirty="0">
                <a:solidFill>
                  <a:schemeClr val="bg2"/>
                </a:solidFill>
              </a:rPr>
              <a:t> von AM?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8FCECB-B0D0-4826-9435-793AF0893EB8}"/>
              </a:ext>
            </a:extLst>
          </p:cNvPr>
          <p:cNvSpPr txBox="1">
            <a:spLocks/>
          </p:cNvSpPr>
          <p:nvPr/>
        </p:nvSpPr>
        <p:spPr>
          <a:xfrm>
            <a:off x="746449" y="4161629"/>
            <a:ext cx="10972800" cy="9689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60" indent="-28575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Behandlung</a:t>
            </a:r>
            <a:r>
              <a:rPr lang="en-US" sz="1500" dirty="0"/>
              <a:t> von </a:t>
            </a:r>
            <a:r>
              <a:rPr lang="en-US" sz="1500" dirty="0" err="1"/>
              <a:t>Atemwegserkrankungen</a:t>
            </a:r>
            <a:r>
              <a:rPr lang="en-US" sz="1500" dirty="0"/>
              <a:t> (</a:t>
            </a:r>
            <a:r>
              <a:rPr lang="en-US" sz="1500" dirty="0" err="1"/>
              <a:t>Husten</a:t>
            </a:r>
            <a:r>
              <a:rPr lang="en-US" sz="1500" dirty="0"/>
              <a:t>), </a:t>
            </a:r>
            <a:r>
              <a:rPr lang="en-US" sz="1500" dirty="0" err="1"/>
              <a:t>Durchfall</a:t>
            </a:r>
            <a:r>
              <a:rPr lang="en-US" sz="1500" dirty="0"/>
              <a:t> in </a:t>
            </a:r>
            <a:r>
              <a:rPr lang="en-US" sz="1500" dirty="0" err="1"/>
              <a:t>Hühnern</a:t>
            </a:r>
            <a:r>
              <a:rPr lang="en-US" sz="1500" dirty="0"/>
              <a:t>; </a:t>
            </a:r>
            <a:r>
              <a:rPr lang="en-US" sz="1500" dirty="0" err="1"/>
              <a:t>Immun</a:t>
            </a:r>
            <a:r>
              <a:rPr lang="en-US" sz="1500" dirty="0"/>
              <a:t>-Booster</a:t>
            </a:r>
            <a:endParaRPr lang="en-US" sz="1500" kern="14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Gründe</a:t>
            </a:r>
            <a:r>
              <a:rPr lang="en-US" sz="1500" dirty="0"/>
              <a:t> ARVs zu </a:t>
            </a:r>
            <a:r>
              <a:rPr lang="en-US" sz="1500" dirty="0" err="1"/>
              <a:t>geben</a:t>
            </a:r>
            <a:r>
              <a:rPr lang="en-US" sz="1500" dirty="0"/>
              <a:t>: </a:t>
            </a:r>
            <a:r>
              <a:rPr lang="en-US" sz="1500" dirty="0" err="1"/>
              <a:t>schnelle</a:t>
            </a:r>
            <a:r>
              <a:rPr lang="en-US" sz="1500" dirty="0"/>
              <a:t> </a:t>
            </a:r>
            <a:r>
              <a:rPr lang="en-US" sz="1500" dirty="0" err="1"/>
              <a:t>Gewischtszunahme</a:t>
            </a:r>
            <a:r>
              <a:rPr lang="en-US" sz="1500" dirty="0"/>
              <a:t>, </a:t>
            </a:r>
            <a:r>
              <a:rPr lang="en-US" sz="1500" dirty="0" err="1"/>
              <a:t>Vorbeugung</a:t>
            </a:r>
            <a:r>
              <a:rPr lang="en-US" sz="1500" dirty="0"/>
              <a:t>/</a:t>
            </a:r>
            <a:r>
              <a:rPr lang="en-US" sz="1500" dirty="0" err="1"/>
              <a:t>Behandlung</a:t>
            </a:r>
            <a:r>
              <a:rPr lang="en-US" sz="1500" dirty="0"/>
              <a:t> von </a:t>
            </a:r>
            <a:r>
              <a:rPr lang="en-US" sz="1500" dirty="0" err="1"/>
              <a:t>Krankheiten</a:t>
            </a:r>
            <a:r>
              <a:rPr lang="en-US" sz="1500" dirty="0"/>
              <a:t>, gg. die es (</a:t>
            </a:r>
            <a:r>
              <a:rPr lang="en-US" sz="1500" dirty="0" err="1"/>
              <a:t>laut</a:t>
            </a:r>
            <a:r>
              <a:rPr lang="en-US" sz="1500" dirty="0"/>
              <a:t> </a:t>
            </a:r>
            <a:r>
              <a:rPr lang="en-US" sz="1500" dirty="0" err="1"/>
              <a:t>Tierhaltern</a:t>
            </a:r>
            <a:r>
              <a:rPr lang="en-US" sz="1500" dirty="0"/>
              <a:t>) </a:t>
            </a:r>
            <a:r>
              <a:rPr lang="en-US" sz="1500" dirty="0" err="1"/>
              <a:t>keine</a:t>
            </a:r>
            <a:r>
              <a:rPr lang="en-US" sz="1500" dirty="0"/>
              <a:t> </a:t>
            </a:r>
            <a:r>
              <a:rPr lang="en-US" sz="1500" dirty="0" err="1"/>
              <a:t>Behandlung</a:t>
            </a:r>
            <a:r>
              <a:rPr lang="en-US" sz="1500" dirty="0"/>
              <a:t> </a:t>
            </a:r>
            <a:r>
              <a:rPr lang="en-US" sz="1500" dirty="0" err="1"/>
              <a:t>gibt</a:t>
            </a:r>
            <a:r>
              <a:rPr lang="en-US" sz="1500" dirty="0"/>
              <a:t>: Newcastle Disease, </a:t>
            </a:r>
            <a:r>
              <a:rPr lang="en-US" sz="1500" dirty="0" err="1"/>
              <a:t>Afrikanische</a:t>
            </a:r>
            <a:r>
              <a:rPr lang="en-US" sz="1500" dirty="0"/>
              <a:t> </a:t>
            </a:r>
            <a:r>
              <a:rPr lang="en-US" sz="1500" dirty="0" err="1"/>
              <a:t>Schweinepest</a:t>
            </a:r>
            <a:r>
              <a:rPr lang="en-US" sz="1500" dirty="0"/>
              <a:t>, </a:t>
            </a:r>
            <a:r>
              <a:rPr lang="en-US" sz="1500" i="1" dirty="0"/>
              <a:t>Mycoplasma </a:t>
            </a:r>
            <a:r>
              <a:rPr lang="en-US" sz="1500" i="1" dirty="0" err="1"/>
              <a:t>gallisepticum</a:t>
            </a:r>
            <a:r>
              <a:rPr lang="en-US" sz="1500" dirty="0"/>
              <a:t>, Bovines Papilloma Virus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9DCB6D-C9A1-4F52-A474-C5F54D5EF373}"/>
              </a:ext>
            </a:extLst>
          </p:cNvPr>
          <p:cNvSpPr txBox="1"/>
          <p:nvPr/>
        </p:nvSpPr>
        <p:spPr bwMode="auto">
          <a:xfrm>
            <a:off x="755179" y="5558105"/>
            <a:ext cx="4726230" cy="400110"/>
          </a:xfrm>
          <a:prstGeom prst="rect">
            <a:avLst/>
          </a:prstGeom>
          <a:solidFill>
            <a:schemeClr val="accent1"/>
          </a:solidFill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Wo </a:t>
            </a:r>
            <a:r>
              <a:rPr lang="en-US" sz="2000" dirty="0" err="1">
                <a:solidFill>
                  <a:schemeClr val="bg2"/>
                </a:solidFill>
              </a:rPr>
              <a:t>bekommen</a:t>
            </a:r>
            <a:r>
              <a:rPr lang="en-US" sz="2000" dirty="0">
                <a:solidFill>
                  <a:schemeClr val="bg2"/>
                </a:solidFill>
              </a:rPr>
              <a:t> die </a:t>
            </a:r>
            <a:r>
              <a:rPr lang="en-US" sz="2000" dirty="0" err="1">
                <a:solidFill>
                  <a:schemeClr val="bg2"/>
                </a:solidFill>
              </a:rPr>
              <a:t>Tierhalter</a:t>
            </a:r>
            <a:r>
              <a:rPr lang="en-US" sz="2000" dirty="0">
                <a:solidFill>
                  <a:schemeClr val="bg2"/>
                </a:solidFill>
              </a:rPr>
              <a:t> die AMs her? </a:t>
            </a:r>
          </a:p>
        </p:txBody>
      </p:sp>
    </p:spTree>
    <p:extLst>
      <p:ext uri="{BB962C8B-B14F-4D97-AF65-F5344CB8AC3E}">
        <p14:creationId xmlns:p14="http://schemas.microsoft.com/office/powerpoint/2010/main" val="205519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B723542-D094-4B44-8528-547D6717F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41" y="1267835"/>
            <a:ext cx="5115249" cy="5115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LC-MS/MS: antibiotics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6F315-77B9-4D78-8D64-E6F90104900B}"/>
              </a:ext>
            </a:extLst>
          </p:cNvPr>
          <p:cNvSpPr txBox="1"/>
          <p:nvPr/>
        </p:nvSpPr>
        <p:spPr bwMode="auto">
          <a:xfrm>
            <a:off x="234341" y="310752"/>
            <a:ext cx="4860173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Ampicillin, </a:t>
            </a:r>
            <a:r>
              <a:rPr lang="en-GB" b="1" dirty="0">
                <a:solidFill>
                  <a:srgbClr val="FF0000"/>
                </a:solidFill>
              </a:rPr>
              <a:t>Chloramphenicol*</a:t>
            </a:r>
            <a:r>
              <a:rPr lang="en-GB" dirty="0"/>
              <a:t>, Penicillin, Streptomycin, </a:t>
            </a:r>
            <a:r>
              <a:rPr lang="en-GB" b="1" dirty="0"/>
              <a:t>Oxytetracycline, </a:t>
            </a:r>
            <a:r>
              <a:rPr lang="en-GB" b="1" dirty="0">
                <a:solidFill>
                  <a:srgbClr val="FF0000"/>
                </a:solidFill>
              </a:rPr>
              <a:t>Trimethoprim*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7EA5CA13-19AE-4FCA-B541-00EB1D4C5F71}"/>
              </a:ext>
            </a:extLst>
          </p:cNvPr>
          <p:cNvSpPr/>
          <p:nvPr/>
        </p:nvSpPr>
        <p:spPr>
          <a:xfrm>
            <a:off x="387207" y="2970715"/>
            <a:ext cx="593405" cy="515910"/>
          </a:xfrm>
          <a:prstGeom prst="wedgeRoundRectCallout">
            <a:avLst>
              <a:gd name="adj1" fmla="val 377574"/>
              <a:gd name="adj2" fmla="val -5875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No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C32527-09DE-41F6-9F19-7E55F3623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337" y="1267835"/>
            <a:ext cx="5115249" cy="5115249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F862A828-8515-4ED0-911A-8ED752DFFE54}"/>
              </a:ext>
            </a:extLst>
          </p:cNvPr>
          <p:cNvSpPr/>
          <p:nvPr/>
        </p:nvSpPr>
        <p:spPr>
          <a:xfrm>
            <a:off x="10543272" y="1674005"/>
            <a:ext cx="569364" cy="515910"/>
          </a:xfrm>
          <a:prstGeom prst="wedgeRoundRectCallout">
            <a:avLst>
              <a:gd name="adj1" fmla="val -180994"/>
              <a:gd name="adj2" fmla="val -3102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No*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B5D0D01-7F7A-4FB4-92D4-A9BBC68ED582}"/>
              </a:ext>
            </a:extLst>
          </p:cNvPr>
          <p:cNvSpPr/>
          <p:nvPr/>
        </p:nvSpPr>
        <p:spPr>
          <a:xfrm>
            <a:off x="11462517" y="2677083"/>
            <a:ext cx="593405" cy="515910"/>
          </a:xfrm>
          <a:prstGeom prst="wedgeRoundRectCallout">
            <a:avLst>
              <a:gd name="adj1" fmla="val -267104"/>
              <a:gd name="adj2" fmla="val -1294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No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622720F6-22DA-4D92-8455-E0097C2EFD03}"/>
              </a:ext>
            </a:extLst>
          </p:cNvPr>
          <p:cNvSpPr/>
          <p:nvPr/>
        </p:nvSpPr>
        <p:spPr>
          <a:xfrm>
            <a:off x="6643971" y="2970715"/>
            <a:ext cx="593405" cy="515910"/>
          </a:xfrm>
          <a:prstGeom prst="wedgeRoundRectCallout">
            <a:avLst>
              <a:gd name="adj1" fmla="val 338265"/>
              <a:gd name="adj2" fmla="val -67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No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57E19B-07BC-468D-9D7D-1EA6316A5774}"/>
              </a:ext>
            </a:extLst>
          </p:cNvPr>
          <p:cNvSpPr txBox="1"/>
          <p:nvPr/>
        </p:nvSpPr>
        <p:spPr bwMode="auto">
          <a:xfrm>
            <a:off x="6445943" y="310752"/>
            <a:ext cx="4294188" cy="46102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GB" b="1" dirty="0"/>
              <a:t>Efavirenz, </a:t>
            </a:r>
            <a:r>
              <a:rPr lang="en-GB" b="1" dirty="0">
                <a:solidFill>
                  <a:srgbClr val="FF0000"/>
                </a:solidFill>
              </a:rPr>
              <a:t>Lopinavir</a:t>
            </a:r>
            <a:r>
              <a:rPr lang="en-GB" b="1" dirty="0"/>
              <a:t>, Nevirapine, </a:t>
            </a:r>
            <a:r>
              <a:rPr lang="en-GB" b="1" dirty="0">
                <a:solidFill>
                  <a:srgbClr val="FF0000"/>
                </a:solidFill>
              </a:rPr>
              <a:t>Saquinavir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0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0DAD-58EF-41B8-8D6B-23F4ECD77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Resources </a:t>
            </a:r>
            <a:endParaRPr lang="en-US" dirty="0"/>
          </a:p>
        </p:txBody>
      </p:sp>
      <p:pic>
        <p:nvPicPr>
          <p:cNvPr id="11" name="Picture 2" descr="C:\Users\krosel\Dropbox\Safe Food, Fair Food 2\Website\Logos high res\Logo_CMYK.tif">
            <a:extLst>
              <a:ext uri="{FF2B5EF4-FFF2-40B4-BE49-F238E27FC236}">
                <a16:creationId xmlns:a16="http://schemas.microsoft.com/office/drawing/2014/main" id="{92A90B81-C1D0-4F98-9C2C-48BAEB00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88" y="6167977"/>
            <a:ext cx="1672394" cy="44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C43AB05-4FEE-4AE4-B80A-D5685CCD72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4006" y="6157215"/>
            <a:ext cx="1179654" cy="495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20E0CB-73C2-4AF3-9942-BA005B5719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78" y="6158976"/>
            <a:ext cx="1407040" cy="446994"/>
          </a:xfrm>
          <a:prstGeom prst="rect">
            <a:avLst/>
          </a:prstGeom>
        </p:spPr>
      </p:pic>
      <p:pic>
        <p:nvPicPr>
          <p:cNvPr id="14" name="Picture 4" descr="Image result for makerere university">
            <a:extLst>
              <a:ext uri="{FF2B5EF4-FFF2-40B4-BE49-F238E27FC236}">
                <a16:creationId xmlns:a16="http://schemas.microsoft.com/office/drawing/2014/main" id="{D41477D2-B727-4DDB-90F3-90CD059E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2" y="6052483"/>
            <a:ext cx="738965" cy="6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covab makerere">
            <a:extLst>
              <a:ext uri="{FF2B5EF4-FFF2-40B4-BE49-F238E27FC236}">
                <a16:creationId xmlns:a16="http://schemas.microsoft.com/office/drawing/2014/main" id="{155E362C-A7C5-4639-B374-BA0D0A888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52" y="6064257"/>
            <a:ext cx="803779" cy="61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thumbor.cgiar.epic-sys.io/l4LZPpiI73971EDmya827HNauN4=/fit-in/1024x/https:/www.cgiar.org/wp/wp-content/uploads/2018/02/A4NH.png">
            <a:extLst>
              <a:ext uri="{FF2B5EF4-FFF2-40B4-BE49-F238E27FC236}">
                <a16:creationId xmlns:a16="http://schemas.microsoft.com/office/drawing/2014/main" id="{C3BA0EBA-5AD4-4692-AAD5-D0C634AA1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269" y="6001931"/>
            <a:ext cx="733049" cy="2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2DFC53-8CD3-4760-9920-8F1019440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269" y="6375689"/>
            <a:ext cx="625359" cy="2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4605883-3D15-4F7C-8F84-3C12590BBC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78595" y="6102622"/>
            <a:ext cx="1407041" cy="5362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89D41B2-8B06-48EC-8F2F-335405170513}"/>
              </a:ext>
            </a:extLst>
          </p:cNvPr>
          <p:cNvSpPr txBox="1"/>
          <p:nvPr/>
        </p:nvSpPr>
        <p:spPr bwMode="auto">
          <a:xfrm>
            <a:off x="646734" y="1475526"/>
            <a:ext cx="560477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Ndoboli, D., Nganga, F., Lukuyu, B., Wieland, B., Grace, D., Braun, A. von and Roesel, K. 2021. The misuse of antiretrovirals to boost pig and poultry productivity in Uganda and potential implications for public health. International Journal of One Health 7(1): 88–95. </a:t>
            </a:r>
            <a:r>
              <a:rPr lang="en-US" dirty="0">
                <a:latin typeface="+mn-lt"/>
                <a:hlinkClick r:id="rId14"/>
              </a:rPr>
              <a:t>https://doi.org/10.14202/IJOH.2021.88-95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FAO, 2019. The future of livestock in Uganda.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Opportunities and challenges in the face of uncertainty. </a:t>
            </a:r>
            <a:r>
              <a:rPr lang="en-US" dirty="0">
                <a:latin typeface="+mn-lt"/>
                <a:hlinkClick r:id="rId15"/>
              </a:rPr>
              <a:t>https://www.fao.org/3/ca5420en/ca5420en.pdf</a:t>
            </a:r>
            <a:r>
              <a:rPr lang="en-US" dirty="0">
                <a:latin typeface="+mn-lt"/>
              </a:rPr>
              <a:t> 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09B91FA5-66BE-4A13-93D4-6B419F7592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148" y="772412"/>
            <a:ext cx="2330584" cy="4899991"/>
          </a:xfrm>
          <a:prstGeom prst="rect">
            <a:avLst/>
          </a:prstGeom>
        </p:spPr>
      </p:pic>
      <p:pic>
        <p:nvPicPr>
          <p:cNvPr id="24" name="Picture 23" descr="A poster on a wall&#10;&#10;Description automatically generated with low confidence">
            <a:extLst>
              <a:ext uri="{FF2B5EF4-FFF2-40B4-BE49-F238E27FC236}">
                <a16:creationId xmlns:a16="http://schemas.microsoft.com/office/drawing/2014/main" id="{4C076C15-1786-4335-9ED9-50ABB1351D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07" y="875393"/>
            <a:ext cx="2330584" cy="489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84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ilri_powerpoint_template_apr2013">
  <a:themeElements>
    <a:clrScheme name="Custom 3">
      <a:dk1>
        <a:srgbClr val="000000"/>
      </a:dk1>
      <a:lt1>
        <a:srgbClr val="FFFFFF"/>
      </a:lt1>
      <a:dk2>
        <a:srgbClr val="3D4859"/>
      </a:dk2>
      <a:lt2>
        <a:srgbClr val="FEFBE4"/>
      </a:lt2>
      <a:accent1>
        <a:srgbClr val="69303D"/>
      </a:accent1>
      <a:accent2>
        <a:srgbClr val="B65033"/>
      </a:accent2>
      <a:accent3>
        <a:srgbClr val="ECA041"/>
      </a:accent3>
      <a:accent4>
        <a:srgbClr val="444D63"/>
      </a:accent4>
      <a:accent5>
        <a:srgbClr val="8298A8"/>
      </a:accent5>
      <a:accent6>
        <a:srgbClr val="A3A470"/>
      </a:accent6>
      <a:hlink>
        <a:srgbClr val="762123"/>
      </a:hlink>
      <a:folHlink>
        <a:srgbClr val="BD7B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defRPr sz="2000" dirty="0" smtClean="0">
            <a:solidFill>
              <a:srgbClr val="FFFFFF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B6B2AD6-D33A-8346-BC12-67674086767C}" vid="{15E5239E-5F9E-6442-9CC5-A31DA4AE85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3D4859"/>
    </a:dk2>
    <a:lt2>
      <a:srgbClr val="FEFBE4"/>
    </a:lt2>
    <a:accent1>
      <a:srgbClr val="69303D"/>
    </a:accent1>
    <a:accent2>
      <a:srgbClr val="B65033"/>
    </a:accent2>
    <a:accent3>
      <a:srgbClr val="ECA041"/>
    </a:accent3>
    <a:accent4>
      <a:srgbClr val="444D63"/>
    </a:accent4>
    <a:accent5>
      <a:srgbClr val="8298A8"/>
    </a:accent5>
    <a:accent6>
      <a:srgbClr val="A3A470"/>
    </a:accent6>
    <a:hlink>
      <a:srgbClr val="762123"/>
    </a:hlink>
    <a:folHlink>
      <a:srgbClr val="BD7B8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5e9607-a28b-487e-b093-da60e75ee109" xsi:nil="true"/>
    <lcf76f155ced4ddcb4097134ff3c332f xmlns="d8ada133-6b60-4b4f-b9cb-7718ee96dc5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151CC3285AB44A726E4FF20DF659B" ma:contentTypeVersion="16" ma:contentTypeDescription="Create a new document." ma:contentTypeScope="" ma:versionID="be8c4afb01fe0084fca338e4369bedd9">
  <xsd:schema xmlns:xsd="http://www.w3.org/2001/XMLSchema" xmlns:xs="http://www.w3.org/2001/XMLSchema" xmlns:p="http://schemas.microsoft.com/office/2006/metadata/properties" xmlns:ns2="9f5e9607-a28b-487e-b093-da60e75ee109" xmlns:ns3="d8ada133-6b60-4b4f-b9cb-7718ee96dc55" targetNamespace="http://schemas.microsoft.com/office/2006/metadata/properties" ma:root="true" ma:fieldsID="15dbf2cea28e265f539c2cff4292141e" ns2:_="" ns3:_="">
    <xsd:import namespace="9f5e9607-a28b-487e-b093-da60e75ee109"/>
    <xsd:import namespace="d8ada133-6b60-4b4f-b9cb-7718ee96dc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e9607-a28b-487e-b093-da60e75ee1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64f040-5cca-44d4-a663-1d47778943c0}" ma:internalName="TaxCatchAll" ma:showField="CatchAllData" ma:web="9f5e9607-a28b-487e-b093-da60e75ee1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da133-6b60-4b4f-b9cb-7718ee96dc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1616629-9183-4d38-9e3a-f9db27d53a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EF2A85-305E-4872-962A-A2756340EECE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d8ada133-6b60-4b4f-b9cb-7718ee96dc55"/>
    <ds:schemaRef ds:uri="9f5e9607-a28b-487e-b093-da60e75ee10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3EDDCB8-33C0-4213-93E7-2DEABCFEB0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AC4BD3-7D15-448A-B2BE-61174D0C1B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5e9607-a28b-487e-b093-da60e75ee109"/>
    <ds:schemaRef ds:uri="d8ada133-6b60-4b4f-b9cb-7718ee96dc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2932</TotalTime>
  <Words>837</Words>
  <Application>Microsoft Office PowerPoint</Application>
  <PresentationFormat>Widescreen</PresentationFormat>
  <Paragraphs>111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AdvTTe692faf0</vt:lpstr>
      <vt:lpstr>Arial</vt:lpstr>
      <vt:lpstr>Calibri</vt:lpstr>
      <vt:lpstr>Calibri Light</vt:lpstr>
      <vt:lpstr>Courier New</vt:lpstr>
      <vt:lpstr>Wingdings</vt:lpstr>
      <vt:lpstr>ilri_powerpoint_template_apr2013</vt:lpstr>
      <vt:lpstr>AMR ist mehr als nur Antibiotikaresistenzen: Zwei Beispiele aus Ostafrika </vt:lpstr>
      <vt:lpstr>Beispiel 1: Akarizidresistenzen</vt:lpstr>
      <vt:lpstr>Beispiel 1: Akarizidresistenzen</vt:lpstr>
      <vt:lpstr>References</vt:lpstr>
      <vt:lpstr>Beispiel 2: HIV-Medikamente zur Tiermast</vt:lpstr>
      <vt:lpstr>Beispiel 2: HIV-Medikamente zur Tiermast</vt:lpstr>
      <vt:lpstr>Beispiel 2: HIV-Medikamente zur Tiermast</vt:lpstr>
      <vt:lpstr>Results LC-MS/MS: antibiotics </vt:lpstr>
      <vt:lpstr>Resources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 (maximum 3 lines)</dc:title>
  <dc:creator>Victor, Michael (ILRI)</dc:creator>
  <cp:lastModifiedBy>Roesel, Kristina (ILRI)</cp:lastModifiedBy>
  <cp:revision>11</cp:revision>
  <dcterms:created xsi:type="dcterms:W3CDTF">2021-01-26T07:19:46Z</dcterms:created>
  <dcterms:modified xsi:type="dcterms:W3CDTF">2022-11-07T13:55:19Z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0x010100289151CC3285AB44A726E4FF20DF659B</vt:lpwstr>
  </property>
  <property fmtid="{D5CDD505-2E9C-101B-9397-08002B2CF9AE}" pid="3" name="MSIP_Label_80c4d10e-bd94-4e7c-b4a1-fe20ff6d8abe_Enabled">
    <vt:lpwstr>true</vt:lpwstr>
  </property>
  <property fmtid="{D5CDD505-2E9C-101B-9397-08002B2CF9AE}" pid="4" name="MSIP_Label_80c4d10e-bd94-4e7c-b4a1-fe20ff6d8abe_SetDate">
    <vt:lpwstr>2021-01-26T07:19:47Z</vt:lpwstr>
  </property>
  <property fmtid="{D5CDD505-2E9C-101B-9397-08002B2CF9AE}" pid="5" name="MSIP_Label_80c4d10e-bd94-4e7c-b4a1-fe20ff6d8abe_Method">
    <vt:lpwstr>Standard</vt:lpwstr>
  </property>
  <property fmtid="{D5CDD505-2E9C-101B-9397-08002B2CF9AE}" pid="6" name="MSIP_Label_80c4d10e-bd94-4e7c-b4a1-fe20ff6d8abe_Name">
    <vt:lpwstr>80c4d10e-bd94-4e7c-b4a1-fe20ff6d8abe</vt:lpwstr>
  </property>
  <property fmtid="{D5CDD505-2E9C-101B-9397-08002B2CF9AE}" pid="7" name="MSIP_Label_80c4d10e-bd94-4e7c-b4a1-fe20ff6d8abe_SiteId">
    <vt:lpwstr>6afa0e00-fa14-40b7-8a2e-22a7f8c357d5</vt:lpwstr>
  </property>
  <property fmtid="{D5CDD505-2E9C-101B-9397-08002B2CF9AE}" pid="8" name="MSIP_Label_80c4d10e-bd94-4e7c-b4a1-fe20ff6d8abe_ActionId">
    <vt:lpwstr>cbbe11e2-0fe5-494a-8c83-7dfdfd3148c5</vt:lpwstr>
  </property>
  <property fmtid="{D5CDD505-2E9C-101B-9397-08002B2CF9AE}" pid="9" name="MSIP_Label_80c4d10e-bd94-4e7c-b4a1-fe20ff6d8abe_ContentBits">
    <vt:lpwstr>0</vt:lpwstr>
  </property>
</Properties>
</file>