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8" r:id="rId3"/>
    <p:sldId id="256" r:id="rId4"/>
    <p:sldId id="257" r:id="rId5"/>
    <p:sldId id="262" r:id="rId6"/>
    <p:sldId id="260" r:id="rId7"/>
    <p:sldId id="263" r:id="rId8"/>
    <p:sldId id="259" r:id="rId9"/>
    <p:sldId id="270" r:id="rId10"/>
    <p:sldId id="261" r:id="rId11"/>
    <p:sldId id="265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69827CE1-360E-4D32-9F96-6969C70DDEAA}">
          <p14:sldIdLst/>
        </p14:section>
        <p14:section name="Abschnitt 1" id="{5CB96763-2B5F-43CD-ADB3-7CEAC82D12D0}">
          <p14:sldIdLst>
            <p14:sldId id="268"/>
          </p14:sldIdLst>
        </p14:section>
        <p14:section name="Abschnitt 2" id="{10C6EA93-5905-4748-B060-3B8A73333A12}">
          <p14:sldIdLst>
            <p14:sldId id="256"/>
          </p14:sldIdLst>
        </p14:section>
        <p14:section name="Bevölkerung" id="{50DA46E2-A4AB-48D1-BFFB-8BCEED0EC5B3}">
          <p14:sldIdLst>
            <p14:sldId id="257"/>
            <p14:sldId id="262"/>
          </p14:sldIdLst>
        </p14:section>
        <p14:section name="Tierhalter" id="{C10F566F-7A23-4BEC-AD28-24BF1F94FEFD}">
          <p14:sldIdLst>
            <p14:sldId id="260"/>
            <p14:sldId id="263"/>
          </p14:sldIdLst>
        </p14:section>
        <p14:section name="Tierarzt" id="{9835320D-A207-448D-AB47-CCBFCFD1C92B}">
          <p14:sldIdLst>
            <p14:sldId id="259"/>
            <p14:sldId id="270"/>
          </p14:sldIdLst>
        </p14:section>
        <p14:section name="Gesetzgebung" id="{8F5D1355-7BD0-401C-8AC8-975B54533FB7}">
          <p14:sldIdLst>
            <p14:sldId id="261"/>
            <p14:sldId id="265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2747"/>
    <a:srgbClr val="65CBE0"/>
    <a:srgbClr val="FDEDB0"/>
    <a:srgbClr val="FDC149"/>
    <a:srgbClr val="FEC9A9"/>
    <a:srgbClr val="1C3660"/>
    <a:srgbClr val="BE4B48"/>
    <a:srgbClr val="4F81BD"/>
    <a:srgbClr val="0DB8EA"/>
    <a:srgbClr val="94B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32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96CDA-E497-4524-AEA9-4C053482D11B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1E99B-414B-4C5C-B08B-F73EADEAE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33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1E99B-414B-4C5C-B08B-F73EADEAE40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90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 geringere Abgabemengen von Antibiotika in der Tiermedizin</a:t>
            </a:r>
          </a:p>
          <a:p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 für </a:t>
            </a:r>
            <a:r>
              <a:rPr lang="de-D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Fluorchinolone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Cephalosporine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3. und 4. Generation, Makrolide und Polypeptidantibiotika auf niedrigstem Wert seit 2011</a:t>
            </a:r>
          </a:p>
          <a:p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Aktualisierte Fassung vom 09.08.2022</a:t>
            </a:r>
          </a:p>
          <a:p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Anfänglich keine Reduktion bei </a:t>
            </a:r>
            <a:r>
              <a:rPr lang="de-D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Cephalo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 Gen und </a:t>
            </a:r>
            <a:r>
              <a:rPr lang="de-D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Fluorchinolonen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dann 2018 TÄHAV Novelle, seitdem deutlich runter</a:t>
            </a:r>
          </a:p>
          <a:p>
            <a:r>
              <a:rPr lang="de-DE" dirty="0"/>
              <a:t>Laut EMA gehören </a:t>
            </a:r>
            <a:r>
              <a:rPr lang="de-DE" dirty="0" err="1"/>
              <a:t>Polymyxine</a:t>
            </a:r>
            <a:r>
              <a:rPr lang="de-DE" dirty="0"/>
              <a:t> und </a:t>
            </a:r>
            <a:r>
              <a:rPr lang="de-DE" dirty="0" err="1"/>
              <a:t>Colistin</a:t>
            </a:r>
            <a:r>
              <a:rPr lang="de-DE" dirty="0"/>
              <a:t> auch zu den „</a:t>
            </a:r>
            <a:r>
              <a:rPr lang="de-DE" dirty="0" err="1"/>
              <a:t>restrict</a:t>
            </a:r>
            <a:r>
              <a:rPr lang="de-DE" dirty="0"/>
              <a:t>“ AB, die nur eingesetzt werden sollen, wenn keine anderen zur Verfügung stehen und nach </a:t>
            </a:r>
            <a:r>
              <a:rPr lang="de-DE" dirty="0" err="1"/>
              <a:t>ABgramm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1E99B-414B-4C5C-B08B-F73EADEAE40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82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457200">
              <a:defRPr/>
            </a:pPr>
            <a:r>
              <a:rPr lang="de-DE" dirty="0">
                <a:solidFill>
                  <a:srgbClr val="1C3660"/>
                </a:solidFill>
                <a:latin typeface="Arial"/>
              </a:rPr>
              <a:t>Kriterien: 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C3660"/>
                </a:solidFill>
                <a:latin typeface="Arial"/>
              </a:rPr>
              <a:t>Risiken für die öffentliche oder die Tiergesundheit bei Umwidmung,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C3660"/>
                </a:solidFill>
                <a:latin typeface="Arial"/>
              </a:rPr>
              <a:t>Risiko für die öffentliche oder die Tiergesundheit falls eine antimikrobielle Resistenz entsteht, 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C3660"/>
                </a:solidFill>
                <a:latin typeface="Arial"/>
              </a:rPr>
              <a:t>Verfügbarkeit anderer Behandlungsverfahren für Tiere, 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C3660"/>
                </a:solidFill>
                <a:latin typeface="Arial"/>
              </a:rPr>
              <a:t>Verfügbarkeit anderer Behandlungsverfahren mit antimikro-</a:t>
            </a:r>
            <a:r>
              <a:rPr lang="de-DE" dirty="0" err="1">
                <a:solidFill>
                  <a:srgbClr val="1C3660"/>
                </a:solidFill>
                <a:latin typeface="Arial"/>
              </a:rPr>
              <a:t>biell</a:t>
            </a:r>
            <a:r>
              <a:rPr lang="de-DE" dirty="0">
                <a:solidFill>
                  <a:srgbClr val="1C3660"/>
                </a:solidFill>
                <a:latin typeface="Arial"/>
              </a:rPr>
              <a:t> wirksamen Arzneimitteln für Menschen, 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C3660"/>
                </a:solidFill>
                <a:latin typeface="Arial"/>
              </a:rPr>
              <a:t>Auswirkungen auf Aquakultur und Landwirtschaft, wenn das erkrankte Tier nicht behandelt wird.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1E99B-414B-4C5C-B08B-F73EADEAE40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50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C3660"/>
                </a:solidFill>
                <a:sym typeface="Wingdings" panose="05000000000000000000" pitchFamily="2" charset="2"/>
              </a:rPr>
              <a:t>Besondern bei Infektionen des Verdauungstraktes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C3660"/>
                </a:solidFill>
                <a:sym typeface="Wingdings" panose="05000000000000000000" pitchFamily="2" charset="2"/>
              </a:rPr>
              <a:t>Kalb und Ferkel eher gegen „alte“ Wirkstoffe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C3660"/>
                </a:solidFill>
                <a:sym typeface="Wingdings" panose="05000000000000000000" pitchFamily="2" charset="2"/>
              </a:rPr>
              <a:t>Bei Masthähnchen eher wenig Resistenzen, aber Tendenz z.B. bei </a:t>
            </a:r>
            <a:r>
              <a:rPr lang="de-DE" sz="1200" dirty="0" err="1">
                <a:solidFill>
                  <a:srgbClr val="1C3660"/>
                </a:solidFill>
                <a:sym typeface="Wingdings" panose="05000000000000000000" pitchFamily="2" charset="2"/>
              </a:rPr>
              <a:t>Fluorchinolonen</a:t>
            </a:r>
            <a:r>
              <a:rPr lang="de-DE" sz="1200" dirty="0">
                <a:solidFill>
                  <a:srgbClr val="1C3660"/>
                </a:solidFill>
                <a:sym typeface="Wingdings" panose="05000000000000000000" pitchFamily="2" charset="2"/>
              </a:rPr>
              <a:t> steigend</a:t>
            </a:r>
            <a:endParaRPr lang="de-DE" sz="1200" dirty="0">
              <a:solidFill>
                <a:srgbClr val="1C366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1E99B-414B-4C5C-B08B-F73EADEAE40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1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Man wird AMR nicht ausrotten können wie ein Virus (geht das denn?), man muss damit leben, </a:t>
            </a:r>
            <a:r>
              <a:rPr lang="de-DE" dirty="0" err="1"/>
              <a:t>maßnhamen</a:t>
            </a:r>
            <a:r>
              <a:rPr lang="de-DE" dirty="0"/>
              <a:t> wirken aber </a:t>
            </a:r>
            <a:r>
              <a:rPr lang="de-DE" dirty="0" err="1"/>
              <a:t>resistenzen</a:t>
            </a:r>
            <a:r>
              <a:rPr lang="de-DE" dirty="0"/>
              <a:t> verringern dauert länger als verbrauch reduzieren, globales Problem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1E99B-414B-4C5C-B08B-F73EADEAE40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70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Logo_RGB_300dpi">
            <a:extLst>
              <a:ext uri="{FF2B5EF4-FFF2-40B4-BE49-F238E27FC236}">
                <a16:creationId xmlns:a16="http://schemas.microsoft.com/office/drawing/2014/main" id="{29580CE0-D9E9-45F2-A542-14029DF2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1" y="144464"/>
            <a:ext cx="285114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6D7A418A-FFE7-472A-A523-25F7F1AD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5914"/>
            <a:ext cx="12192000" cy="192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1800">
              <a:latin typeface="Verdana" panose="020B060403050404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1" y="4616451"/>
            <a:ext cx="8623300" cy="1057275"/>
          </a:xfrm>
        </p:spPr>
        <p:txBody>
          <a:bodyPr lIns="360000"/>
          <a:lstStyle>
            <a:lvl1pPr>
              <a:defRPr sz="2000" b="1" smtClean="0">
                <a:solidFill>
                  <a:srgbClr val="0066CC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89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3600" smtClean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B1284C2-772E-43D6-BA9A-7833612F50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Fachbereich, Titel, Datum</a:t>
            </a:r>
          </a:p>
        </p:txBody>
      </p:sp>
    </p:spTree>
    <p:extLst>
      <p:ext uri="{BB962C8B-B14F-4D97-AF65-F5344CB8AC3E}">
        <p14:creationId xmlns:p14="http://schemas.microsoft.com/office/powerpoint/2010/main" val="4220752455"/>
      </p:ext>
    </p:extLst>
  </p:cSld>
  <p:clrMapOvr>
    <a:masterClrMapping/>
  </p:clrMapOvr>
  <p:transition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CFFCDF-564B-4372-86E8-552ECD004E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29400"/>
            <a:ext cx="7969251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Prof. Dr. Sonja Bröer – Das neue Tierarzneimittelrecht – 09.02.2022</a:t>
            </a:r>
          </a:p>
        </p:txBody>
      </p:sp>
    </p:spTree>
    <p:extLst>
      <p:ext uri="{BB962C8B-B14F-4D97-AF65-F5344CB8AC3E}">
        <p14:creationId xmlns:p14="http://schemas.microsoft.com/office/powerpoint/2010/main" val="33943374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5" y="838200"/>
            <a:ext cx="2880783" cy="54784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4" y="838200"/>
            <a:ext cx="8439151" cy="54784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85EC11-893A-41D0-AA28-A1A00C39BD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29400"/>
            <a:ext cx="7969251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Prof. Dr. Sonja Bröer – Das neue Tierarzneimittelrecht – 09.02.2022</a:t>
            </a:r>
          </a:p>
        </p:txBody>
      </p:sp>
    </p:spTree>
    <p:extLst>
      <p:ext uri="{BB962C8B-B14F-4D97-AF65-F5344CB8AC3E}">
        <p14:creationId xmlns:p14="http://schemas.microsoft.com/office/powerpoint/2010/main" val="18331356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5964E-1622-4123-BED1-CC96E105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F28754-9851-4833-B118-E29EC9918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588A78-9E2D-4BF7-AEBA-BA1054B7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2B7B83-CB0D-4B41-81D6-71F99C96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Fachbereich, Titel,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A5EF32-9AF5-4132-8C5D-6737225C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28617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A444B-CD77-41F9-99E0-4833EDBF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8AA5D-DD48-4772-A1CF-9C333717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2FFF61-C44D-481A-83C3-7283487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63D2EC-2310-4B26-9F4C-AA2DD210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216DB7-05F1-435C-9C1D-62F9A4CB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62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9E1D5-4B05-495B-B909-118B3A81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EE45F5-E43B-4BC9-AFE0-79553BE1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F3AD2-FF09-4D4B-9A94-AD2F7F1B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A6E1A-4B39-46A3-AEEC-94800D63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Titel, Datum, 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E92EAC-BC45-47EF-A8EA-EC8D9390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81363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10F8-705B-4BB6-9B35-10A291D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B03E58-AE62-4C15-A4A4-ECC887799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96C83C-4B44-425A-80F3-B9F312BB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A1EB18-1CF8-4F0A-80A7-1BE731A1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2F1963-46F9-4AD6-A4E9-02258522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Titel, Datum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EB4191-4F76-4380-B9B1-95A65514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62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95C64-1455-4A87-AD1F-B4C05099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5BF99-2F20-4A3B-83C0-AE652D9D2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D3D20B-7831-45BD-82E3-5CE481D8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4A9C13-1A38-4131-A2A9-EC3F311E1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FF8604-48F6-41CD-B60F-DEB3D4ED4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6B31AF-A991-4C44-A801-F6F6CD10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2395CC-8FFA-47D0-9700-7F9BB743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Sonja Bröer – Das neue Tierarzneimittelrecht – 09.02.2022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8F3D7A-BB9D-4011-9C15-6BCEEF0A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30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B9427-C03B-4DE8-94EB-22AFA657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5500C9-5D22-4F53-A2E5-77A28393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E2E734-976F-4D20-B3A1-9054DC12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Sonja Bröer – Das neue Tierarzneimittelrecht – 09.02.2022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D595BF-B4E3-456F-BF30-8A84F574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41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597CDF-E0A8-4DD0-9E36-0F4C2AD3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DCA3E8-4EDB-4C6C-8FF4-1A9A2E90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Das neue Tierarzneimittelrecht  - DVG-Vet-Congress 2022 – Prof. Dr. Sonja Bröer &amp; Prof. Dr. Wolfgang Bäumer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03FC00-FF50-4186-A7A5-AF8635DA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60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5151F-95E9-4C59-9A21-FB06769B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FF46A-61EA-43A3-AF5F-924F1DAE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53F6DB-0CB2-44C5-BD28-3703BD726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CF3089-6DD1-4AEE-83AA-8813927C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2F5D59-A2F2-4306-901C-DA59C4A9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Sonja Bröer – Das neue Tierarzneimittelrecht – 09.02.2022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4EA47D-4E7E-435C-ADFA-48FC4ADE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8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/>
            </a:lvl1pPr>
            <a:lvl2pPr marL="355600" indent="-176213">
              <a:buFont typeface="Symbol" panose="05050102010706020507" pitchFamily="18" charset="2"/>
              <a:buChar char="-"/>
              <a:defRPr/>
            </a:lvl2pPr>
            <a:lvl3pPr marL="723900" indent="-188913">
              <a:buFont typeface="Symbol" panose="05050102010706020507" pitchFamily="18" charset="2"/>
              <a:buChar char="-"/>
              <a:defRPr/>
            </a:lvl3pPr>
            <a:lvl4pPr marL="1079500" indent="-176213">
              <a:buFont typeface="Symbol" panose="05050102010706020507" pitchFamily="18" charset="2"/>
              <a:buChar char="-"/>
              <a:defRPr/>
            </a:lvl4pPr>
            <a:lvl5pPr marL="1435100" indent="-176213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6AB5A6-DBE5-408C-BC85-2DBD63D75F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72226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10C98-3337-4545-A2A6-A358F626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752348-83C5-409D-BD1A-A6821DF44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9C2697-6174-42F4-BCC1-C4B86A820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83FCB0-548E-4162-9320-5B3BD540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77391A-90C6-459D-AA28-4BD5A539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Sonja Bröer – Das neue Tierarzneimittelrecht – 09.02.2022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11522B-289D-4DCA-8C0F-933C2D9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353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76E65-C0EA-4F9E-9304-5DD3C72D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B2C6D8-AFAB-4118-86BC-9FB4D84C4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BF2C9-7B9D-48B5-A1DD-5208A2F1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6A3CF7-0416-494E-A7D7-1A4830A6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Sonja Bröer – Das neue Tierarzneimittelrecht – 09.02.2022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3E6D4B-783D-430A-9E4B-38EF622E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173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DD18586-46B5-475F-B252-0CF347094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D046D8-5295-41EC-AEE2-F74299738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A7D61-EF1C-469E-90F4-A3A25481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B393B9-3703-4E2D-B86E-0012B6E7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Sonja Bröer – Das neue Tierarzneimittelrecht – 09.02.2022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89DD1F-37FF-42B3-B625-F003E551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4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4C449F0-01C8-4C96-9689-934419AEB3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Titel, Datum</a:t>
            </a:r>
          </a:p>
        </p:txBody>
      </p:sp>
    </p:spTree>
    <p:extLst>
      <p:ext uri="{BB962C8B-B14F-4D97-AF65-F5344CB8AC3E}">
        <p14:creationId xmlns:p14="http://schemas.microsoft.com/office/powerpoint/2010/main" val="3316014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4" y="1808163"/>
            <a:ext cx="5659967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1808163"/>
            <a:ext cx="5659967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BD34C56-4517-498B-8014-0E06214E6A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Titel, Datum</a:t>
            </a:r>
          </a:p>
        </p:txBody>
      </p:sp>
    </p:spTree>
    <p:extLst>
      <p:ext uri="{BB962C8B-B14F-4D97-AF65-F5344CB8AC3E}">
        <p14:creationId xmlns:p14="http://schemas.microsoft.com/office/powerpoint/2010/main" val="8333699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50C6C2-C688-4261-91D8-72BD31352B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Prof. Dr. Sonja Bröer – Das neue Tierarzneimittelrecht – 09.02.2022</a:t>
            </a:r>
          </a:p>
        </p:txBody>
      </p:sp>
    </p:spTree>
    <p:extLst>
      <p:ext uri="{BB962C8B-B14F-4D97-AF65-F5344CB8AC3E}">
        <p14:creationId xmlns:p14="http://schemas.microsoft.com/office/powerpoint/2010/main" val="232512721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556" y="521946"/>
            <a:ext cx="8137121" cy="428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D878B75-9F83-4A39-A7D6-E39863E206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29400"/>
            <a:ext cx="7969251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Prof. Dr. Sonja Bröer – Das neue Tierarzneimittelrecht – 09.02.2022</a:t>
            </a:r>
          </a:p>
        </p:txBody>
      </p:sp>
    </p:spTree>
    <p:extLst>
      <p:ext uri="{BB962C8B-B14F-4D97-AF65-F5344CB8AC3E}">
        <p14:creationId xmlns:p14="http://schemas.microsoft.com/office/powerpoint/2010/main" val="24072024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A758B816-6425-4744-B243-D086B25511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29400"/>
            <a:ext cx="96359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Das neue Tierarzneimittelrecht  - DVG-Vet-</a:t>
            </a:r>
            <a:r>
              <a:rPr lang="de-DE" dirty="0" err="1"/>
              <a:t>Congress</a:t>
            </a:r>
            <a:r>
              <a:rPr lang="de-DE" dirty="0"/>
              <a:t> 2022 – Prof. Dr. Sonja Bröer &amp; Prof. Dr. Wolfgang Bäumer</a:t>
            </a:r>
          </a:p>
        </p:txBody>
      </p:sp>
    </p:spTree>
    <p:extLst>
      <p:ext uri="{BB962C8B-B14F-4D97-AF65-F5344CB8AC3E}">
        <p14:creationId xmlns:p14="http://schemas.microsoft.com/office/powerpoint/2010/main" val="238804707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72E56EF-DD9E-46E6-AD7B-06520E9E44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29400"/>
            <a:ext cx="7969251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Prof. Dr. Sonja Bröer – Das neue Tierarzneimittelrecht – 09.02.2022</a:t>
            </a:r>
          </a:p>
        </p:txBody>
      </p:sp>
    </p:spTree>
    <p:extLst>
      <p:ext uri="{BB962C8B-B14F-4D97-AF65-F5344CB8AC3E}">
        <p14:creationId xmlns:p14="http://schemas.microsoft.com/office/powerpoint/2010/main" val="19460625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775038C-78FE-4594-A88C-5B69900851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29400"/>
            <a:ext cx="7969251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Prof. Dr. Sonja Bröer – Das neue Tierarzneimittelrecht – 09.02.2022</a:t>
            </a:r>
          </a:p>
        </p:txBody>
      </p:sp>
    </p:spTree>
    <p:extLst>
      <p:ext uri="{BB962C8B-B14F-4D97-AF65-F5344CB8AC3E}">
        <p14:creationId xmlns:p14="http://schemas.microsoft.com/office/powerpoint/2010/main" val="11005429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>
            <a:extLst>
              <a:ext uri="{FF2B5EF4-FFF2-40B4-BE49-F238E27FC236}">
                <a16:creationId xmlns:a16="http://schemas.microsoft.com/office/drawing/2014/main" id="{61EB0533-5D0D-4B60-B577-C141261D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5914"/>
            <a:ext cx="12192000" cy="192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1800">
              <a:latin typeface="Verdana" panose="020B0604030504040204" pitchFamily="34" charset="0"/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F8745E4-FC31-4748-8C28-8FDF98DF5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19251"/>
            <a:ext cx="1152313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A8BC968B-C581-4598-A246-763DB285E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946151"/>
            <a:ext cx="1152313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0ADD90EC-41E7-4979-8FA4-DBCDA65A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7300" y="6627813"/>
            <a:ext cx="1636184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3BE23CED-F12D-4A90-B6B6-F29C4BC7FAAF}" type="slidenum">
              <a:rPr lang="de-DE" altLang="de-DE" sz="1000" b="1" smtClean="0">
                <a:solidFill>
                  <a:srgbClr val="5F5F5F"/>
                </a:solidFill>
              </a:rPr>
              <a:pPr algn="r">
                <a:defRPr/>
              </a:pPr>
              <a:t>‹Nr.›</a:t>
            </a:fld>
            <a:endParaRPr lang="de-DE" altLang="de-DE" sz="1000" b="1">
              <a:solidFill>
                <a:srgbClr val="5F5F5F"/>
              </a:solidFill>
            </a:endParaRPr>
          </a:p>
        </p:txBody>
      </p:sp>
      <p:sp>
        <p:nvSpPr>
          <p:cNvPr id="327688" name="Rectangle 8">
            <a:extLst>
              <a:ext uri="{FF2B5EF4-FFF2-40B4-BE49-F238E27FC236}">
                <a16:creationId xmlns:a16="http://schemas.microsoft.com/office/drawing/2014/main" id="{24D8AC28-B661-4215-9473-F10FBC87C1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29400"/>
            <a:ext cx="79692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/>
              <a:t>Titel, Datum, …</a:t>
            </a:r>
          </a:p>
        </p:txBody>
      </p:sp>
      <p:pic>
        <p:nvPicPr>
          <p:cNvPr id="2055" name="Picture 24" descr="Logo_RGB_300dpi">
            <a:extLst>
              <a:ext uri="{FF2B5EF4-FFF2-40B4-BE49-F238E27FC236}">
                <a16:creationId xmlns:a16="http://schemas.microsoft.com/office/drawing/2014/main" id="{E57465D7-8D53-4026-AB36-A5220C04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1" y="144464"/>
            <a:ext cx="285114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723900" indent="-1889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10795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4351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8923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234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8067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32639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340F58-6DC4-400F-B9B1-689D291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D0C217-A923-4726-8B14-109ABA349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A47E93-F653-4154-A54A-3422B3E18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9237-619C-4FE2-99EF-79103FE5712D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72B72-429F-40AE-BD56-AF9B57FE8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Titel, Datum, 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5F2CAA-6CBD-41B3-872C-9CED2929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ABA5-4A38-4498-A307-F392F9FA4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0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Logo_RGB_300dpi">
            <a:extLst>
              <a:ext uri="{FF2B5EF4-FFF2-40B4-BE49-F238E27FC236}">
                <a16:creationId xmlns:a16="http://schemas.microsoft.com/office/drawing/2014/main" id="{CFA2930A-FA5A-4FC6-AD34-CF2DF5A6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6FD61454-3B37-47DD-9BD7-1025288C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19" y="5860740"/>
            <a:ext cx="3258532" cy="902320"/>
          </a:xfrm>
          <a:prstGeom prst="rect">
            <a:avLst/>
          </a:prstGeom>
          <a:solidFill>
            <a:srgbClr val="94BA1F"/>
          </a:solidFill>
          <a:extLst/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Zusammenfassungszoom 5">
                <a:extLst>
                  <a:ext uri="{FF2B5EF4-FFF2-40B4-BE49-F238E27FC236}">
                    <a16:creationId xmlns:a16="http://schemas.microsoft.com/office/drawing/2014/main" id="{2145DABD-0B74-47DD-B552-666D6AAF1B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3861706"/>
                  </p:ext>
                </p:extLst>
              </p:nvPr>
            </p:nvGraphicFramePr>
            <p:xfrm>
              <a:off x="552450" y="1695294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10C6EA93-5905-4748-B060-3B8A73333A12}" offsetFactorX="-39" scaleFactorX="111111" scaleFactorY="111111">
                    <psuz:zmPr id="{0B04027B-DBC4-45A8-A227-F17749899548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387247" y="0"/>
                          <a:ext cx="7735710" cy="43513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Zusammenfassungszoom 5">
                <a:extLst>
                  <a:ext uri="{FF2B5EF4-FFF2-40B4-BE49-F238E27FC236}">
                    <a16:creationId xmlns:a16="http://schemas.microsoft.com/office/drawing/2014/main" id="{2145DABD-0B74-47DD-B552-666D6AAF1B5A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552450" y="1695294"/>
                <a:ext cx="10515600" cy="4351338"/>
                <a:chOff x="552450" y="1695294"/>
                <a:chExt cx="10515600" cy="4351338"/>
              </a:xfrm>
            </p:grpSpPr>
            <p:pic>
              <p:nvPicPr>
                <p:cNvPr id="8" name="Grafik 8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39697" y="1695294"/>
                  <a:ext cx="7735710" cy="435133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2F83935E-0010-4D76-ADB5-B9E8CD992234}"/>
              </a:ext>
            </a:extLst>
          </p:cNvPr>
          <p:cNvSpPr txBox="1"/>
          <p:nvPr/>
        </p:nvSpPr>
        <p:spPr>
          <a:xfrm>
            <a:off x="95250" y="114300"/>
            <a:ext cx="368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1C3660"/>
                </a:solidFill>
              </a:rPr>
              <a:t>Prof. Dr. Sonja Bröer</a:t>
            </a:r>
          </a:p>
          <a:p>
            <a:r>
              <a:rPr lang="de-DE" sz="1600" dirty="0">
                <a:solidFill>
                  <a:srgbClr val="1C3660"/>
                </a:solidFill>
              </a:rPr>
              <a:t>Institut für Pharmakologie und Toxikologie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EBE3B0-F349-45D9-BD1D-13A85C468733}"/>
              </a:ext>
            </a:extLst>
          </p:cNvPr>
          <p:cNvSpPr txBox="1"/>
          <p:nvPr/>
        </p:nvSpPr>
        <p:spPr>
          <a:xfrm>
            <a:off x="3784145" y="895778"/>
            <a:ext cx="3779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94BA1F"/>
                </a:solidFill>
              </a:rPr>
              <a:t>One</a:t>
            </a:r>
            <a:r>
              <a:rPr lang="de-DE" sz="3200" b="1" dirty="0">
                <a:solidFill>
                  <a:srgbClr val="94BA1F"/>
                </a:solidFill>
              </a:rPr>
              <a:t> Health Day 2022</a:t>
            </a:r>
          </a:p>
        </p:txBody>
      </p:sp>
    </p:spTree>
    <p:extLst>
      <p:ext uri="{BB962C8B-B14F-4D97-AF65-F5344CB8AC3E}">
        <p14:creationId xmlns:p14="http://schemas.microsoft.com/office/powerpoint/2010/main" val="368168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Logo_RGB_300dpi">
            <a:extLst>
              <a:ext uri="{FF2B5EF4-FFF2-40B4-BE49-F238E27FC236}">
                <a16:creationId xmlns:a16="http://schemas.microsoft.com/office/drawing/2014/main" id="{4DD58076-55AE-4472-901F-DB7CD1E8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54D3099-1BBB-4D3F-B41C-DAFED833C449}"/>
              </a:ext>
            </a:extLst>
          </p:cNvPr>
          <p:cNvSpPr/>
          <p:nvPr/>
        </p:nvSpPr>
        <p:spPr>
          <a:xfrm>
            <a:off x="7536793" y="1887853"/>
            <a:ext cx="4417082" cy="2554545"/>
          </a:xfrm>
          <a:prstGeom prst="rect">
            <a:avLst/>
          </a:prstGeom>
          <a:ln>
            <a:solidFill>
              <a:srgbClr val="94BA1F"/>
            </a:solidFill>
          </a:ln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1C3660"/>
                </a:solidFill>
              </a:rPr>
              <a:t>Therapiehäufigkeit „Null“ für alle sieben Halbjahre in Betrieben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Mastferkeln und –</a:t>
            </a:r>
            <a:r>
              <a:rPr lang="de-DE" sz="2000" dirty="0" err="1">
                <a:solidFill>
                  <a:srgbClr val="1C3660"/>
                </a:solidFill>
              </a:rPr>
              <a:t>schweinen</a:t>
            </a:r>
            <a:r>
              <a:rPr lang="de-DE" sz="2000" dirty="0">
                <a:solidFill>
                  <a:srgbClr val="1C3660"/>
                </a:solidFill>
              </a:rPr>
              <a:t>: &gt;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Mastrindern: &gt;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Mastkälbern: &gt;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Geflügel: </a:t>
            </a:r>
            <a:r>
              <a:rPr lang="de-DE" sz="2000" dirty="0">
                <a:solidFill>
                  <a:srgbClr val="FF0000"/>
                </a:solidFill>
              </a:rPr>
              <a:t>&lt; 10 %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Seit 2001 </a:t>
            </a:r>
            <a:r>
              <a:rPr lang="de-DE" sz="2000" dirty="0" err="1">
                <a:solidFill>
                  <a:srgbClr val="1C3660"/>
                </a:solidFill>
              </a:rPr>
              <a:t>Resistenzmonitoring</a:t>
            </a:r>
            <a:endParaRPr lang="de-DE" sz="2000" dirty="0">
              <a:solidFill>
                <a:srgbClr val="1C366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C76AC0-30F5-49FF-8898-29E550C28EB8}"/>
              </a:ext>
            </a:extLst>
          </p:cNvPr>
          <p:cNvSpPr txBox="1"/>
          <p:nvPr/>
        </p:nvSpPr>
        <p:spPr>
          <a:xfrm>
            <a:off x="360000" y="6568966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1C3660"/>
                </a:solidFill>
              </a:rPr>
              <a:t>Bmel.de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09F101-7EF3-4848-BDEF-449655462AAF}"/>
              </a:ext>
            </a:extLst>
          </p:cNvPr>
          <p:cNvSpPr txBox="1"/>
          <p:nvPr/>
        </p:nvSpPr>
        <p:spPr>
          <a:xfrm>
            <a:off x="7860034" y="5294211"/>
            <a:ext cx="369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1C3660"/>
                </a:solidFill>
              </a:rPr>
              <a:t>Verbrauchsmengen zukünftig auch für andere Tierarten</a:t>
            </a:r>
          </a:p>
        </p:txBody>
      </p:sp>
      <p:pic>
        <p:nvPicPr>
          <p:cNvPr id="14" name="Grafik 13" descr="Ausrufezeichen">
            <a:extLst>
              <a:ext uri="{FF2B5EF4-FFF2-40B4-BE49-F238E27FC236}">
                <a16:creationId xmlns:a16="http://schemas.microsoft.com/office/drawing/2014/main" id="{798D09C4-B498-4AEE-BF8B-4E9CAF23F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2244" y="5190954"/>
            <a:ext cx="914400" cy="914400"/>
          </a:xfrm>
          <a:prstGeom prst="rect">
            <a:avLst/>
          </a:prstGeom>
        </p:spPr>
      </p:pic>
      <p:pic>
        <p:nvPicPr>
          <p:cNvPr id="15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B61EED93-24E1-4142-8933-F13513429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604FEC-D9A7-4B76-97B4-C0FBEE73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255"/>
            <a:ext cx="10515600" cy="1325563"/>
          </a:xfrm>
        </p:spPr>
        <p:txBody>
          <a:bodyPr>
            <a:normAutofit/>
          </a:bodyPr>
          <a:lstStyle/>
          <a:p>
            <a:r>
              <a:rPr lang="de-DE" sz="4200" dirty="0">
                <a:solidFill>
                  <a:srgbClr val="1C3660"/>
                </a:solidFill>
              </a:rPr>
              <a:t>Verbrauchsmengen &amp; Minimierungskonzept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5058D9F-8D5B-4C0D-AD4F-FF73CF82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1" t="31163" r="8290" b="26604"/>
          <a:stretch/>
        </p:blipFill>
        <p:spPr bwMode="auto">
          <a:xfrm>
            <a:off x="270300" y="1188110"/>
            <a:ext cx="6326443" cy="504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8B46829-608E-4A58-BE46-1BED5933BC6C}"/>
              </a:ext>
            </a:extLst>
          </p:cNvPr>
          <p:cNvSpPr txBox="1"/>
          <p:nvPr/>
        </p:nvSpPr>
        <p:spPr>
          <a:xfrm>
            <a:off x="5225914" y="908772"/>
            <a:ext cx="315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1C3660"/>
                </a:solidFill>
              </a:rPr>
              <a:t>Idee des flexiblen Zieles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E9D2301-2450-4BCB-BC90-1E95E2904123}"/>
              </a:ext>
            </a:extLst>
          </p:cNvPr>
          <p:cNvSpPr txBox="1"/>
          <p:nvPr/>
        </p:nvSpPr>
        <p:spPr>
          <a:xfrm>
            <a:off x="5363934" y="3165125"/>
            <a:ext cx="15884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Mastschwein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4637904-64FF-4EAD-9344-5404701ACCCD}"/>
              </a:ext>
            </a:extLst>
          </p:cNvPr>
          <p:cNvSpPr txBox="1"/>
          <p:nvPr/>
        </p:nvSpPr>
        <p:spPr>
          <a:xfrm>
            <a:off x="5598861" y="3816678"/>
            <a:ext cx="13308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EC9A9"/>
                </a:solidFill>
              </a:rPr>
              <a:t>Mastferkel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5A55B9F-CD05-452F-B073-6BCF227409CB}"/>
              </a:ext>
            </a:extLst>
          </p:cNvPr>
          <p:cNvSpPr txBox="1"/>
          <p:nvPr/>
        </p:nvSpPr>
        <p:spPr>
          <a:xfrm>
            <a:off x="5844595" y="4297996"/>
            <a:ext cx="13520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DC149"/>
                </a:solidFill>
              </a:rPr>
              <a:t>Mastputen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6E815C4-91FE-4FE8-8B46-CCD1FC65D380}"/>
              </a:ext>
            </a:extLst>
          </p:cNvPr>
          <p:cNvSpPr/>
          <p:nvPr/>
        </p:nvSpPr>
        <p:spPr>
          <a:xfrm>
            <a:off x="5598860" y="4482662"/>
            <a:ext cx="290611" cy="14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481E18B-D577-4FF4-AB3A-75C81DCF7201}"/>
              </a:ext>
            </a:extLst>
          </p:cNvPr>
          <p:cNvSpPr/>
          <p:nvPr/>
        </p:nvSpPr>
        <p:spPr>
          <a:xfrm>
            <a:off x="5543098" y="4706759"/>
            <a:ext cx="549733" cy="14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915B311-27E9-46D7-A962-9BCE83FEE107}"/>
              </a:ext>
            </a:extLst>
          </p:cNvPr>
          <p:cNvSpPr txBox="1"/>
          <p:nvPr/>
        </p:nvSpPr>
        <p:spPr>
          <a:xfrm>
            <a:off x="5840386" y="4689246"/>
            <a:ext cx="14962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DEDB0"/>
                </a:solidFill>
              </a:rPr>
              <a:t>Masthühner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A1F0A83-5D55-4A48-B6C6-FDD54BB5C92F}"/>
              </a:ext>
            </a:extLst>
          </p:cNvPr>
          <p:cNvSpPr txBox="1"/>
          <p:nvPr/>
        </p:nvSpPr>
        <p:spPr>
          <a:xfrm>
            <a:off x="5867699" y="5109545"/>
            <a:ext cx="13921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65CBE0"/>
                </a:solidFill>
              </a:rPr>
              <a:t>Mastkälber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F2A60A88-F08D-4F27-8C66-45B8754BB2F1}"/>
              </a:ext>
            </a:extLst>
          </p:cNvPr>
          <p:cNvSpPr/>
          <p:nvPr/>
        </p:nvSpPr>
        <p:spPr>
          <a:xfrm>
            <a:off x="5586639" y="5142189"/>
            <a:ext cx="297292" cy="14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2B8C7E7-1EC4-4CF9-B1AE-AEA5701F856F}"/>
              </a:ext>
            </a:extLst>
          </p:cNvPr>
          <p:cNvSpPr/>
          <p:nvPr/>
        </p:nvSpPr>
        <p:spPr>
          <a:xfrm>
            <a:off x="5543098" y="5805783"/>
            <a:ext cx="549733" cy="14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BC8FDD2-7175-4A45-93AD-D1502BC9BF26}"/>
              </a:ext>
            </a:extLst>
          </p:cNvPr>
          <p:cNvSpPr txBox="1"/>
          <p:nvPr/>
        </p:nvSpPr>
        <p:spPr>
          <a:xfrm>
            <a:off x="5867699" y="5631043"/>
            <a:ext cx="13744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B2747"/>
                </a:solidFill>
              </a:rPr>
              <a:t>Mastrinder</a:t>
            </a:r>
          </a:p>
        </p:txBody>
      </p:sp>
    </p:spTree>
    <p:extLst>
      <p:ext uri="{BB962C8B-B14F-4D97-AF65-F5344CB8AC3E}">
        <p14:creationId xmlns:p14="http://schemas.microsoft.com/office/powerpoint/2010/main" val="8606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3402BE6-0807-424B-A117-88DA6892620F}"/>
              </a:ext>
            </a:extLst>
          </p:cNvPr>
          <p:cNvSpPr txBox="1"/>
          <p:nvPr/>
        </p:nvSpPr>
        <p:spPr>
          <a:xfrm>
            <a:off x="4894499" y="2399138"/>
            <a:ext cx="3691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C3660"/>
                </a:solidFill>
              </a:rPr>
              <a:t>Plateau</a:t>
            </a:r>
          </a:p>
          <a:p>
            <a:r>
              <a:rPr lang="de-DE" sz="2800" dirty="0">
                <a:solidFill>
                  <a:srgbClr val="1C3660"/>
                </a:solidFill>
              </a:rPr>
              <a:t>Zuchtziele</a:t>
            </a:r>
          </a:p>
          <a:p>
            <a:r>
              <a:rPr lang="de-DE" sz="2800" dirty="0">
                <a:solidFill>
                  <a:srgbClr val="1C3660"/>
                </a:solidFill>
              </a:rPr>
              <a:t>Leistungsanforderungen</a:t>
            </a:r>
          </a:p>
          <a:p>
            <a:r>
              <a:rPr lang="de-DE" sz="2800" dirty="0">
                <a:solidFill>
                  <a:srgbClr val="1C3660"/>
                </a:solidFill>
              </a:rPr>
              <a:t>Haltung</a:t>
            </a:r>
          </a:p>
        </p:txBody>
      </p:sp>
      <p:pic>
        <p:nvPicPr>
          <p:cNvPr id="6" name="Grafik 5" descr="Hilfe">
            <a:extLst>
              <a:ext uri="{FF2B5EF4-FFF2-40B4-BE49-F238E27FC236}">
                <a16:creationId xmlns:a16="http://schemas.microsoft.com/office/drawing/2014/main" id="{2F46679D-3856-4B19-B459-11C6B408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374" y="1951007"/>
            <a:ext cx="2712145" cy="2712145"/>
          </a:xfrm>
          <a:prstGeom prst="rect">
            <a:avLst/>
          </a:prstGeom>
        </p:spPr>
      </p:pic>
      <p:pic>
        <p:nvPicPr>
          <p:cNvPr id="7" name="Picture 24" descr="Logo_RGB_300dpi">
            <a:extLst>
              <a:ext uri="{FF2B5EF4-FFF2-40B4-BE49-F238E27FC236}">
                <a16:creationId xmlns:a16="http://schemas.microsoft.com/office/drawing/2014/main" id="{338EEF0C-1A7B-465A-B99C-E5F088B3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5E4109BE-37E6-479D-992E-7D72BD517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37136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07C41E3-119D-4E28-8E64-191FE3CB1684}"/>
              </a:ext>
            </a:extLst>
          </p:cNvPr>
          <p:cNvSpPr txBox="1"/>
          <p:nvPr/>
        </p:nvSpPr>
        <p:spPr>
          <a:xfrm>
            <a:off x="193040" y="223520"/>
            <a:ext cx="1058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Die Rolle der Tiermedizin im Spannungsfeld AMR</a:t>
            </a:r>
          </a:p>
          <a:p>
            <a:endParaRPr lang="de-DE" sz="3600" b="1" dirty="0">
              <a:solidFill>
                <a:schemeClr val="bg1"/>
              </a:solidFill>
            </a:endParaRPr>
          </a:p>
          <a:p>
            <a:r>
              <a:rPr lang="de-DE" sz="3200" b="1" dirty="0">
                <a:solidFill>
                  <a:schemeClr val="bg1"/>
                </a:solidFill>
              </a:rPr>
              <a:t>aus der Sicht von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37" name="Abschnittszoom 36">
                <a:extLst>
                  <a:ext uri="{FF2B5EF4-FFF2-40B4-BE49-F238E27FC236}">
                    <a16:creationId xmlns:a16="http://schemas.microsoft.com/office/drawing/2014/main" id="{EF516DCD-0DFB-45A7-AD23-4B3D1FD4E5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3534155"/>
                  </p:ext>
                </p:extLst>
              </p:nvPr>
            </p:nvGraphicFramePr>
            <p:xfrm>
              <a:off x="853530" y="2391420"/>
              <a:ext cx="2022436" cy="2260370"/>
            </p:xfrm>
            <a:graphic>
              <a:graphicData uri="http://schemas.microsoft.com/office/powerpoint/2016/sectionzoom">
                <psez:sectionZm>
                  <psez:sectionZmObj sectionId="{50DA46E2-A4AB-48D1-BFFB-8BCEED0EC5B3}">
                    <psez:zmPr id="{0445A079-FFF6-4F1B-AF30-BDFDBD5138B4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22436" cy="226037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7" name="Abschnittszoom 3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F516DCD-0DFB-45A7-AD23-4B3D1FD4E5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530" y="2391420"/>
                <a:ext cx="2022436" cy="226037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0" name="Abschnittszoom 39">
                <a:extLst>
                  <a:ext uri="{FF2B5EF4-FFF2-40B4-BE49-F238E27FC236}">
                    <a16:creationId xmlns:a16="http://schemas.microsoft.com/office/drawing/2014/main" id="{595A603D-BF06-43B5-8DD3-EB21582DE3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0466426"/>
                  </p:ext>
                </p:extLst>
              </p:nvPr>
            </p:nvGraphicFramePr>
            <p:xfrm>
              <a:off x="3619615" y="2419128"/>
              <a:ext cx="1965977" cy="2197269"/>
            </p:xfrm>
            <a:graphic>
              <a:graphicData uri="http://schemas.microsoft.com/office/powerpoint/2016/sectionzoom">
                <psez:sectionZm>
                  <psez:sectionZmObj sectionId="{C10F566F-7A23-4BEC-AD28-24BF1F94FEFD}">
                    <psez:zmPr id="{E36E80A2-1768-4517-AD49-B47ADEC5FC35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5977" cy="21972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0" name="Abschnittszoom 3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95A603D-BF06-43B5-8DD3-EB21582DE3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615" y="2419128"/>
                <a:ext cx="1965977" cy="21972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1" name="Abschnittszoom 40">
                <a:extLst>
                  <a:ext uri="{FF2B5EF4-FFF2-40B4-BE49-F238E27FC236}">
                    <a16:creationId xmlns:a16="http://schemas.microsoft.com/office/drawing/2014/main" id="{F09D4863-BFB0-4CA0-8905-2A988C4C72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8475175"/>
                  </p:ext>
                </p:extLst>
              </p:nvPr>
            </p:nvGraphicFramePr>
            <p:xfrm>
              <a:off x="6322524" y="2391544"/>
              <a:ext cx="2340274" cy="2394699"/>
            </p:xfrm>
            <a:graphic>
              <a:graphicData uri="http://schemas.microsoft.com/office/powerpoint/2016/sectionzoom">
                <psez:sectionZm>
                  <psez:sectionZmObj sectionId="{9835320D-A207-448D-AB47-CCBFCFD1C92B}">
                    <psez:zmPr id="{E3FA969D-A12F-49E8-9BCF-54EC80820BC2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40274" cy="239469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1" name="Abschnittszoom 40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09D4863-BFB0-4CA0-8905-2A988C4C72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24" y="2391544"/>
                <a:ext cx="2340274" cy="239469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8" name="Abschnittszoom 47">
                <a:extLst>
                  <a:ext uri="{FF2B5EF4-FFF2-40B4-BE49-F238E27FC236}">
                    <a16:creationId xmlns:a16="http://schemas.microsoft.com/office/drawing/2014/main" id="{1784430E-37A0-4569-9EB2-EC3D57AB99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2048007"/>
                  </p:ext>
                </p:extLst>
              </p:nvPr>
            </p:nvGraphicFramePr>
            <p:xfrm>
              <a:off x="9158979" y="2419128"/>
              <a:ext cx="1945901" cy="2156604"/>
            </p:xfrm>
            <a:graphic>
              <a:graphicData uri="http://schemas.microsoft.com/office/powerpoint/2016/sectionzoom">
                <psez:sectionZm>
                  <psez:sectionZmObj sectionId="{8F5D1355-7BD0-401C-8AC8-975B54533FB7}">
                    <psez:zmPr id="{C610DB6E-C7EA-42EA-8E04-9A546F631084}" returnToParent="0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45901" cy="215660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8" name="Abschnittszoom 4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784430E-37A0-4569-9EB2-EC3D57AB99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8979" y="2419128"/>
                <a:ext cx="1945901" cy="215660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65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27B24-2FAE-458D-BCFA-148E8E0D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342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1C3660"/>
                </a:solidFill>
              </a:rPr>
              <a:t>Was die Bevölkerung denkt</a:t>
            </a:r>
          </a:p>
        </p:txBody>
      </p:sp>
      <p:pic>
        <p:nvPicPr>
          <p:cNvPr id="1028" name="Picture 4" descr="Kostenlose Fotos zum Thema Kühe">
            <a:extLst>
              <a:ext uri="{FF2B5EF4-FFF2-40B4-BE49-F238E27FC236}">
                <a16:creationId xmlns:a16="http://schemas.microsoft.com/office/drawing/2014/main" id="{A28F0DF5-6BAB-485A-B6C4-E00E220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1769532"/>
            <a:ext cx="5872480" cy="39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23E626AB-EB04-46C7-BA3B-066CA5EA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9" y="1690688"/>
            <a:ext cx="4385023" cy="43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5B3804F-95F0-45F5-8F37-9ACB2C1D1321}"/>
              </a:ext>
            </a:extLst>
          </p:cNvPr>
          <p:cNvSpPr/>
          <p:nvPr/>
        </p:nvSpPr>
        <p:spPr>
          <a:xfrm>
            <a:off x="6475619" y="4143998"/>
            <a:ext cx="1737360" cy="844562"/>
          </a:xfrm>
          <a:custGeom>
            <a:avLst/>
            <a:gdLst>
              <a:gd name="connsiteX0" fmla="*/ 30480 w 1696720"/>
              <a:gd name="connsiteY0" fmla="*/ 60960 h 751840"/>
              <a:gd name="connsiteX1" fmla="*/ 1696720 w 1696720"/>
              <a:gd name="connsiteY1" fmla="*/ 0 h 751840"/>
              <a:gd name="connsiteX2" fmla="*/ 1463040 w 1696720"/>
              <a:gd name="connsiteY2" fmla="*/ 111760 h 751840"/>
              <a:gd name="connsiteX3" fmla="*/ 1137920 w 1696720"/>
              <a:gd name="connsiteY3" fmla="*/ 345440 h 751840"/>
              <a:gd name="connsiteX4" fmla="*/ 762000 w 1696720"/>
              <a:gd name="connsiteY4" fmla="*/ 609600 h 751840"/>
              <a:gd name="connsiteX5" fmla="*/ 558800 w 1696720"/>
              <a:gd name="connsiteY5" fmla="*/ 711200 h 751840"/>
              <a:gd name="connsiteX6" fmla="*/ 426720 w 1696720"/>
              <a:gd name="connsiteY6" fmla="*/ 751840 h 751840"/>
              <a:gd name="connsiteX7" fmla="*/ 213360 w 1696720"/>
              <a:gd name="connsiteY7" fmla="*/ 721360 h 751840"/>
              <a:gd name="connsiteX8" fmla="*/ 71120 w 1696720"/>
              <a:gd name="connsiteY8" fmla="*/ 579120 h 751840"/>
              <a:gd name="connsiteX9" fmla="*/ 10160 w 1696720"/>
              <a:gd name="connsiteY9" fmla="*/ 406400 h 751840"/>
              <a:gd name="connsiteX10" fmla="*/ 0 w 1696720"/>
              <a:gd name="connsiteY10" fmla="*/ 264160 h 751840"/>
              <a:gd name="connsiteX11" fmla="*/ 20320 w 1696720"/>
              <a:gd name="connsiteY11" fmla="*/ 111760 h 751840"/>
              <a:gd name="connsiteX12" fmla="*/ 30480 w 1696720"/>
              <a:gd name="connsiteY12" fmla="*/ 60960 h 751840"/>
              <a:gd name="connsiteX0" fmla="*/ 30480 w 1696720"/>
              <a:gd name="connsiteY0" fmla="*/ 60960 h 751840"/>
              <a:gd name="connsiteX1" fmla="*/ 355600 w 1696720"/>
              <a:gd name="connsiteY1" fmla="*/ 0 h 751840"/>
              <a:gd name="connsiteX2" fmla="*/ 1696720 w 1696720"/>
              <a:gd name="connsiteY2" fmla="*/ 0 h 751840"/>
              <a:gd name="connsiteX3" fmla="*/ 1463040 w 1696720"/>
              <a:gd name="connsiteY3" fmla="*/ 111760 h 751840"/>
              <a:gd name="connsiteX4" fmla="*/ 1137920 w 1696720"/>
              <a:gd name="connsiteY4" fmla="*/ 345440 h 751840"/>
              <a:gd name="connsiteX5" fmla="*/ 762000 w 1696720"/>
              <a:gd name="connsiteY5" fmla="*/ 609600 h 751840"/>
              <a:gd name="connsiteX6" fmla="*/ 558800 w 1696720"/>
              <a:gd name="connsiteY6" fmla="*/ 711200 h 751840"/>
              <a:gd name="connsiteX7" fmla="*/ 426720 w 1696720"/>
              <a:gd name="connsiteY7" fmla="*/ 751840 h 751840"/>
              <a:gd name="connsiteX8" fmla="*/ 213360 w 1696720"/>
              <a:gd name="connsiteY8" fmla="*/ 721360 h 751840"/>
              <a:gd name="connsiteX9" fmla="*/ 71120 w 1696720"/>
              <a:gd name="connsiteY9" fmla="*/ 579120 h 751840"/>
              <a:gd name="connsiteX10" fmla="*/ 10160 w 1696720"/>
              <a:gd name="connsiteY10" fmla="*/ 406400 h 751840"/>
              <a:gd name="connsiteX11" fmla="*/ 0 w 1696720"/>
              <a:gd name="connsiteY11" fmla="*/ 264160 h 751840"/>
              <a:gd name="connsiteX12" fmla="*/ 20320 w 1696720"/>
              <a:gd name="connsiteY12" fmla="*/ 111760 h 751840"/>
              <a:gd name="connsiteX13" fmla="*/ 30480 w 1696720"/>
              <a:gd name="connsiteY13" fmla="*/ 60960 h 751840"/>
              <a:gd name="connsiteX0" fmla="*/ 30480 w 1696720"/>
              <a:gd name="connsiteY0" fmla="*/ 60960 h 751840"/>
              <a:gd name="connsiteX1" fmla="*/ 355600 w 1696720"/>
              <a:gd name="connsiteY1" fmla="*/ 0 h 751840"/>
              <a:gd name="connsiteX2" fmla="*/ 1696720 w 1696720"/>
              <a:gd name="connsiteY2" fmla="*/ 0 h 751840"/>
              <a:gd name="connsiteX3" fmla="*/ 1463040 w 1696720"/>
              <a:gd name="connsiteY3" fmla="*/ 111760 h 751840"/>
              <a:gd name="connsiteX4" fmla="*/ 1137920 w 1696720"/>
              <a:gd name="connsiteY4" fmla="*/ 345440 h 751840"/>
              <a:gd name="connsiteX5" fmla="*/ 762000 w 1696720"/>
              <a:gd name="connsiteY5" fmla="*/ 609600 h 751840"/>
              <a:gd name="connsiteX6" fmla="*/ 558800 w 1696720"/>
              <a:gd name="connsiteY6" fmla="*/ 711200 h 751840"/>
              <a:gd name="connsiteX7" fmla="*/ 426720 w 1696720"/>
              <a:gd name="connsiteY7" fmla="*/ 751840 h 751840"/>
              <a:gd name="connsiteX8" fmla="*/ 213360 w 1696720"/>
              <a:gd name="connsiteY8" fmla="*/ 721360 h 751840"/>
              <a:gd name="connsiteX9" fmla="*/ 71120 w 1696720"/>
              <a:gd name="connsiteY9" fmla="*/ 579120 h 751840"/>
              <a:gd name="connsiteX10" fmla="*/ 10160 w 1696720"/>
              <a:gd name="connsiteY10" fmla="*/ 406400 h 751840"/>
              <a:gd name="connsiteX11" fmla="*/ 0 w 1696720"/>
              <a:gd name="connsiteY11" fmla="*/ 264160 h 751840"/>
              <a:gd name="connsiteX12" fmla="*/ 20320 w 1696720"/>
              <a:gd name="connsiteY12" fmla="*/ 111760 h 751840"/>
              <a:gd name="connsiteX13" fmla="*/ 30480 w 1696720"/>
              <a:gd name="connsiteY13" fmla="*/ 60960 h 751840"/>
              <a:gd name="connsiteX0" fmla="*/ 30480 w 1696720"/>
              <a:gd name="connsiteY0" fmla="*/ 111760 h 802640"/>
              <a:gd name="connsiteX1" fmla="*/ 355600 w 1696720"/>
              <a:gd name="connsiteY1" fmla="*/ 50800 h 802640"/>
              <a:gd name="connsiteX2" fmla="*/ 975360 w 1696720"/>
              <a:gd name="connsiteY2" fmla="*/ 0 h 802640"/>
              <a:gd name="connsiteX3" fmla="*/ 1696720 w 1696720"/>
              <a:gd name="connsiteY3" fmla="*/ 50800 h 802640"/>
              <a:gd name="connsiteX4" fmla="*/ 1463040 w 1696720"/>
              <a:gd name="connsiteY4" fmla="*/ 162560 h 802640"/>
              <a:gd name="connsiteX5" fmla="*/ 1137920 w 1696720"/>
              <a:gd name="connsiteY5" fmla="*/ 396240 h 802640"/>
              <a:gd name="connsiteX6" fmla="*/ 762000 w 1696720"/>
              <a:gd name="connsiteY6" fmla="*/ 660400 h 802640"/>
              <a:gd name="connsiteX7" fmla="*/ 558800 w 1696720"/>
              <a:gd name="connsiteY7" fmla="*/ 762000 h 802640"/>
              <a:gd name="connsiteX8" fmla="*/ 426720 w 1696720"/>
              <a:gd name="connsiteY8" fmla="*/ 802640 h 802640"/>
              <a:gd name="connsiteX9" fmla="*/ 213360 w 1696720"/>
              <a:gd name="connsiteY9" fmla="*/ 772160 h 802640"/>
              <a:gd name="connsiteX10" fmla="*/ 71120 w 1696720"/>
              <a:gd name="connsiteY10" fmla="*/ 629920 h 802640"/>
              <a:gd name="connsiteX11" fmla="*/ 10160 w 1696720"/>
              <a:gd name="connsiteY11" fmla="*/ 457200 h 802640"/>
              <a:gd name="connsiteX12" fmla="*/ 0 w 1696720"/>
              <a:gd name="connsiteY12" fmla="*/ 314960 h 802640"/>
              <a:gd name="connsiteX13" fmla="*/ 20320 w 1696720"/>
              <a:gd name="connsiteY13" fmla="*/ 162560 h 802640"/>
              <a:gd name="connsiteX14" fmla="*/ 30480 w 1696720"/>
              <a:gd name="connsiteY14" fmla="*/ 111760 h 802640"/>
              <a:gd name="connsiteX0" fmla="*/ 30480 w 1696720"/>
              <a:gd name="connsiteY0" fmla="*/ 111760 h 802640"/>
              <a:gd name="connsiteX1" fmla="*/ 355600 w 1696720"/>
              <a:gd name="connsiteY1" fmla="*/ 50800 h 802640"/>
              <a:gd name="connsiteX2" fmla="*/ 975360 w 1696720"/>
              <a:gd name="connsiteY2" fmla="*/ 0 h 802640"/>
              <a:gd name="connsiteX3" fmla="*/ 1696720 w 1696720"/>
              <a:gd name="connsiteY3" fmla="*/ 50800 h 802640"/>
              <a:gd name="connsiteX4" fmla="*/ 1463040 w 1696720"/>
              <a:gd name="connsiteY4" fmla="*/ 162560 h 802640"/>
              <a:gd name="connsiteX5" fmla="*/ 1137920 w 1696720"/>
              <a:gd name="connsiteY5" fmla="*/ 396240 h 802640"/>
              <a:gd name="connsiteX6" fmla="*/ 762000 w 1696720"/>
              <a:gd name="connsiteY6" fmla="*/ 660400 h 802640"/>
              <a:gd name="connsiteX7" fmla="*/ 558800 w 1696720"/>
              <a:gd name="connsiteY7" fmla="*/ 762000 h 802640"/>
              <a:gd name="connsiteX8" fmla="*/ 426720 w 1696720"/>
              <a:gd name="connsiteY8" fmla="*/ 802640 h 802640"/>
              <a:gd name="connsiteX9" fmla="*/ 213360 w 1696720"/>
              <a:gd name="connsiteY9" fmla="*/ 772160 h 802640"/>
              <a:gd name="connsiteX10" fmla="*/ 71120 w 1696720"/>
              <a:gd name="connsiteY10" fmla="*/ 629920 h 802640"/>
              <a:gd name="connsiteX11" fmla="*/ 10160 w 1696720"/>
              <a:gd name="connsiteY11" fmla="*/ 457200 h 802640"/>
              <a:gd name="connsiteX12" fmla="*/ 0 w 1696720"/>
              <a:gd name="connsiteY12" fmla="*/ 314960 h 802640"/>
              <a:gd name="connsiteX13" fmla="*/ 20320 w 1696720"/>
              <a:gd name="connsiteY13" fmla="*/ 162560 h 802640"/>
              <a:gd name="connsiteX14" fmla="*/ 30480 w 1696720"/>
              <a:gd name="connsiteY14" fmla="*/ 111760 h 802640"/>
              <a:gd name="connsiteX0" fmla="*/ 30480 w 1778000"/>
              <a:gd name="connsiteY0" fmla="*/ 153682 h 844562"/>
              <a:gd name="connsiteX1" fmla="*/ 355600 w 1778000"/>
              <a:gd name="connsiteY1" fmla="*/ 92722 h 844562"/>
              <a:gd name="connsiteX2" fmla="*/ 975360 w 1778000"/>
              <a:gd name="connsiteY2" fmla="*/ 41922 h 844562"/>
              <a:gd name="connsiteX3" fmla="*/ 1778000 w 1778000"/>
              <a:gd name="connsiteY3" fmla="*/ 1282 h 844562"/>
              <a:gd name="connsiteX4" fmla="*/ 1463040 w 1778000"/>
              <a:gd name="connsiteY4" fmla="*/ 204482 h 844562"/>
              <a:gd name="connsiteX5" fmla="*/ 1137920 w 1778000"/>
              <a:gd name="connsiteY5" fmla="*/ 438162 h 844562"/>
              <a:gd name="connsiteX6" fmla="*/ 762000 w 1778000"/>
              <a:gd name="connsiteY6" fmla="*/ 702322 h 844562"/>
              <a:gd name="connsiteX7" fmla="*/ 558800 w 1778000"/>
              <a:gd name="connsiteY7" fmla="*/ 803922 h 844562"/>
              <a:gd name="connsiteX8" fmla="*/ 426720 w 1778000"/>
              <a:gd name="connsiteY8" fmla="*/ 844562 h 844562"/>
              <a:gd name="connsiteX9" fmla="*/ 213360 w 1778000"/>
              <a:gd name="connsiteY9" fmla="*/ 814082 h 844562"/>
              <a:gd name="connsiteX10" fmla="*/ 71120 w 1778000"/>
              <a:gd name="connsiteY10" fmla="*/ 671842 h 844562"/>
              <a:gd name="connsiteX11" fmla="*/ 10160 w 1778000"/>
              <a:gd name="connsiteY11" fmla="*/ 499122 h 844562"/>
              <a:gd name="connsiteX12" fmla="*/ 0 w 1778000"/>
              <a:gd name="connsiteY12" fmla="*/ 356882 h 844562"/>
              <a:gd name="connsiteX13" fmla="*/ 20320 w 1778000"/>
              <a:gd name="connsiteY13" fmla="*/ 204482 h 844562"/>
              <a:gd name="connsiteX14" fmla="*/ 30480 w 1778000"/>
              <a:gd name="connsiteY14" fmla="*/ 153682 h 8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8000" h="844562">
                <a:moveTo>
                  <a:pt x="30480" y="153682"/>
                </a:moveTo>
                <a:cubicBezTo>
                  <a:pt x="240453" y="146909"/>
                  <a:pt x="145627" y="99495"/>
                  <a:pt x="355600" y="92722"/>
                </a:cubicBezTo>
                <a:cubicBezTo>
                  <a:pt x="511387" y="85949"/>
                  <a:pt x="751840" y="41922"/>
                  <a:pt x="975360" y="41922"/>
                </a:cubicBezTo>
                <a:cubicBezTo>
                  <a:pt x="1148080" y="113042"/>
                  <a:pt x="1695027" y="-13958"/>
                  <a:pt x="1778000" y="1282"/>
                </a:cubicBezTo>
                <a:lnTo>
                  <a:pt x="1463040" y="204482"/>
                </a:lnTo>
                <a:lnTo>
                  <a:pt x="1137920" y="438162"/>
                </a:lnTo>
                <a:lnTo>
                  <a:pt x="762000" y="702322"/>
                </a:lnTo>
                <a:lnTo>
                  <a:pt x="558800" y="803922"/>
                </a:lnTo>
                <a:lnTo>
                  <a:pt x="426720" y="844562"/>
                </a:lnTo>
                <a:lnTo>
                  <a:pt x="213360" y="814082"/>
                </a:lnTo>
                <a:lnTo>
                  <a:pt x="71120" y="671842"/>
                </a:lnTo>
                <a:lnTo>
                  <a:pt x="10160" y="499122"/>
                </a:lnTo>
                <a:lnTo>
                  <a:pt x="0" y="356882"/>
                </a:lnTo>
                <a:lnTo>
                  <a:pt x="20320" y="204482"/>
                </a:lnTo>
                <a:lnTo>
                  <a:pt x="30480" y="153682"/>
                </a:lnTo>
                <a:close/>
              </a:path>
            </a:pathLst>
          </a:custGeom>
          <a:blipFill dpi="0" rotWithShape="1">
            <a:blip r:embed="rId4">
              <a:alphaModFix amt="98000"/>
            </a:blip>
            <a:srcRect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45378DA-C89B-4568-9501-78D393866E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44417"/>
          <a:stretch/>
        </p:blipFill>
        <p:spPr>
          <a:xfrm>
            <a:off x="5607863" y="4607719"/>
            <a:ext cx="1737360" cy="1119185"/>
          </a:xfrm>
          <a:prstGeom prst="rect">
            <a:avLst/>
          </a:prstGeom>
        </p:spPr>
      </p:pic>
      <p:pic>
        <p:nvPicPr>
          <p:cNvPr id="14" name="Grafik 13" descr="Kuh">
            <a:extLst>
              <a:ext uri="{FF2B5EF4-FFF2-40B4-BE49-F238E27FC236}">
                <a16:creationId xmlns:a16="http://schemas.microsoft.com/office/drawing/2014/main" id="{12080756-E917-4128-831F-DB2143AEC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5423" y="3393288"/>
            <a:ext cx="1214431" cy="1214431"/>
          </a:xfrm>
          <a:prstGeom prst="rect">
            <a:avLst/>
          </a:prstGeom>
        </p:spPr>
      </p:pic>
      <p:pic>
        <p:nvPicPr>
          <p:cNvPr id="17" name="Grafik 16" descr="Schwein">
            <a:extLst>
              <a:ext uri="{FF2B5EF4-FFF2-40B4-BE49-F238E27FC236}">
                <a16:creationId xmlns:a16="http://schemas.microsoft.com/office/drawing/2014/main" id="{24A89E8C-C7B7-4CEE-86EA-3890527FB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8846" y="4067908"/>
            <a:ext cx="914400" cy="914400"/>
          </a:xfrm>
          <a:prstGeom prst="rect">
            <a:avLst/>
          </a:prstGeom>
        </p:spPr>
      </p:pic>
      <p:pic>
        <p:nvPicPr>
          <p:cNvPr id="19" name="Grafik 18" descr="Huhn">
            <a:extLst>
              <a:ext uri="{FF2B5EF4-FFF2-40B4-BE49-F238E27FC236}">
                <a16:creationId xmlns:a16="http://schemas.microsoft.com/office/drawing/2014/main" id="{0C39C8CD-5809-45FC-9CCC-BB015E55B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6622" y="4165796"/>
            <a:ext cx="716047" cy="71604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4642A29-B678-4EE6-A7F7-F001D3A0DEC2}"/>
              </a:ext>
            </a:extLst>
          </p:cNvPr>
          <p:cNvSpPr txBox="1"/>
          <p:nvPr/>
        </p:nvSpPr>
        <p:spPr>
          <a:xfrm>
            <a:off x="7344299" y="1793454"/>
            <a:ext cx="4505259" cy="646331"/>
          </a:xfrm>
          <a:prstGeom prst="rect">
            <a:avLst/>
          </a:prstGeom>
          <a:noFill/>
          <a:ln>
            <a:solidFill>
              <a:srgbClr val="94BA1F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1C3660"/>
                </a:solidFill>
              </a:rPr>
              <a:t>Tierärzte setzen Antibiotika unkritisch im großen Stil in der Nutztierhaltung ein.</a:t>
            </a:r>
          </a:p>
        </p:txBody>
      </p:sp>
      <p:pic>
        <p:nvPicPr>
          <p:cNvPr id="23" name="Picture 24" descr="Logo_RGB_300dpi">
            <a:extLst>
              <a:ext uri="{FF2B5EF4-FFF2-40B4-BE49-F238E27FC236}">
                <a16:creationId xmlns:a16="http://schemas.microsoft.com/office/drawing/2014/main" id="{66FF25F3-372B-4C24-ADE0-C6F893CA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268F8183-2779-4AAC-B60B-4787B0C17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214023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B37FC2AC-6E19-4A80-A307-F652C8E2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342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1C3660"/>
                </a:solidFill>
              </a:rPr>
              <a:t>Eine Erfolgsgeschichte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0EE07-5358-49FE-96E3-6B4E67575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9" t="30885" r="11238" b="9337"/>
          <a:stretch/>
        </p:blipFill>
        <p:spPr>
          <a:xfrm>
            <a:off x="125832" y="1435693"/>
            <a:ext cx="8732298" cy="533422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7157685-CC43-4AC1-A9EF-A3F4F1FEB44B}"/>
              </a:ext>
            </a:extLst>
          </p:cNvPr>
          <p:cNvSpPr/>
          <p:nvPr/>
        </p:nvSpPr>
        <p:spPr>
          <a:xfrm>
            <a:off x="4597637" y="1435693"/>
            <a:ext cx="3693954" cy="481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A5038DB-DEBC-4E9F-86D6-6DCFC07B596C}"/>
              </a:ext>
            </a:extLst>
          </p:cNvPr>
          <p:cNvSpPr txBox="1"/>
          <p:nvPr/>
        </p:nvSpPr>
        <p:spPr>
          <a:xfrm>
            <a:off x="8372215" y="1879134"/>
            <a:ext cx="36939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3660"/>
                </a:solidFill>
              </a:rPr>
              <a:t>Rückgang um 65% = -1105t</a:t>
            </a:r>
          </a:p>
          <a:p>
            <a:endParaRPr lang="de-DE" dirty="0">
              <a:solidFill>
                <a:srgbClr val="1C36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3660"/>
                </a:solidFill>
              </a:rPr>
              <a:t>Deutliche Rückgänge bei Wirkstoffen mit besonderer Bedeutung für Humanmedizin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C3660"/>
                </a:solidFill>
              </a:rPr>
              <a:t>-66% </a:t>
            </a:r>
            <a:r>
              <a:rPr lang="de-DE" sz="1600" dirty="0" err="1">
                <a:solidFill>
                  <a:srgbClr val="1C3660"/>
                </a:solidFill>
              </a:rPr>
              <a:t>Cephalosporine</a:t>
            </a:r>
            <a:r>
              <a:rPr lang="de-DE" sz="1600" dirty="0">
                <a:solidFill>
                  <a:srgbClr val="1C3660"/>
                </a:solidFill>
              </a:rPr>
              <a:t> 3.&amp;4. 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C3660"/>
                </a:solidFill>
              </a:rPr>
              <a:t>-32% </a:t>
            </a:r>
            <a:r>
              <a:rPr lang="de-DE" sz="1600" dirty="0" err="1">
                <a:solidFill>
                  <a:srgbClr val="1C3660"/>
                </a:solidFill>
              </a:rPr>
              <a:t>Fluorchinolone</a:t>
            </a:r>
            <a:endParaRPr lang="de-DE" sz="1600" dirty="0">
              <a:solidFill>
                <a:srgbClr val="1C36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C3660"/>
                </a:solidFill>
              </a:rPr>
              <a:t>-73% Makrolide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C3660"/>
                </a:solidFill>
              </a:rPr>
              <a:t>-60% Polypeptidantibiotika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C3660"/>
                </a:solidFill>
              </a:rPr>
              <a:t>Anteil an Gesamtmenge: 17%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6F98DB-62B7-4434-AF7A-867FC3C09153}"/>
              </a:ext>
            </a:extLst>
          </p:cNvPr>
          <p:cNvSpPr txBox="1"/>
          <p:nvPr/>
        </p:nvSpPr>
        <p:spPr>
          <a:xfrm>
            <a:off x="6421549" y="119454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1C3660"/>
                </a:solidFill>
              </a:rPr>
              <a:t>601t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B7D4547-A3E1-4A02-ACD4-999548AE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58" t="18677" r="11238" b="67245"/>
          <a:stretch/>
        </p:blipFill>
        <p:spPr>
          <a:xfrm>
            <a:off x="8777083" y="4942592"/>
            <a:ext cx="1937099" cy="1915408"/>
          </a:xfrm>
          <a:prstGeom prst="rect">
            <a:avLst/>
          </a:prstGeom>
        </p:spPr>
      </p:pic>
      <p:pic>
        <p:nvPicPr>
          <p:cNvPr id="16" name="Picture 24" descr="Logo_RGB_300dpi">
            <a:extLst>
              <a:ext uri="{FF2B5EF4-FFF2-40B4-BE49-F238E27FC236}">
                <a16:creationId xmlns:a16="http://schemas.microsoft.com/office/drawing/2014/main" id="{671CFD74-16FF-42C1-AB6F-EB70D0FE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9F3CF2B-9A3B-4481-AE8F-25A45CAC7445}"/>
              </a:ext>
            </a:extLst>
          </p:cNvPr>
          <p:cNvSpPr txBox="1"/>
          <p:nvPr/>
        </p:nvSpPr>
        <p:spPr>
          <a:xfrm>
            <a:off x="2075204" y="119454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1C3660"/>
                </a:solidFill>
              </a:rPr>
              <a:t>1706t</a:t>
            </a:r>
          </a:p>
        </p:txBody>
      </p:sp>
      <p:pic>
        <p:nvPicPr>
          <p:cNvPr id="19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E7FC8AC0-A53F-4100-89D6-1A1516CE5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21030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27B24-2FAE-458D-BCFA-148E8E0D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-288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1C3660"/>
                </a:solidFill>
              </a:rPr>
              <a:t>Was die </a:t>
            </a:r>
            <a:r>
              <a:rPr lang="de-DE" dirty="0" err="1">
                <a:solidFill>
                  <a:srgbClr val="1C3660"/>
                </a:solidFill>
              </a:rPr>
              <a:t>Tierhalter:innen</a:t>
            </a:r>
            <a:r>
              <a:rPr lang="de-DE" dirty="0">
                <a:solidFill>
                  <a:srgbClr val="1C3660"/>
                </a:solidFill>
              </a:rPr>
              <a:t> denken: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8F0DF5-6BAB-485A-B6C4-E00E220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600" y="2016798"/>
            <a:ext cx="6798069" cy="391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Hund">
            <a:extLst>
              <a:ext uri="{FF2B5EF4-FFF2-40B4-BE49-F238E27FC236}">
                <a16:creationId xmlns:a16="http://schemas.microsoft.com/office/drawing/2014/main" id="{31F8B6C7-9932-4935-8341-77DC55CDB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5513" y="3657601"/>
            <a:ext cx="1492246" cy="1492246"/>
          </a:xfrm>
          <a:prstGeom prst="rect">
            <a:avLst/>
          </a:prstGeom>
        </p:spPr>
      </p:pic>
      <p:pic>
        <p:nvPicPr>
          <p:cNvPr id="6" name="Grafik 5" descr="Katze">
            <a:extLst>
              <a:ext uri="{FF2B5EF4-FFF2-40B4-BE49-F238E27FC236}">
                <a16:creationId xmlns:a16="http://schemas.microsoft.com/office/drawing/2014/main" id="{ED148CEA-EE7D-445A-83B3-767EE0F77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5524" y="4515369"/>
            <a:ext cx="1049694" cy="8972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A2F0CE1-6263-4393-9EFF-7D47FB36B31A}"/>
              </a:ext>
            </a:extLst>
          </p:cNvPr>
          <p:cNvSpPr txBox="1"/>
          <p:nvPr/>
        </p:nvSpPr>
        <p:spPr>
          <a:xfrm>
            <a:off x="8323541" y="1962127"/>
            <a:ext cx="3373794" cy="1200329"/>
          </a:xfrm>
          <a:prstGeom prst="rect">
            <a:avLst/>
          </a:prstGeom>
          <a:noFill/>
          <a:ln>
            <a:solidFill>
              <a:srgbClr val="94BA1F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1C3660"/>
                </a:solidFill>
              </a:defRPr>
            </a:lvl1pPr>
          </a:lstStyle>
          <a:p>
            <a:pPr algn="just"/>
            <a:r>
              <a:rPr lang="de-DE" dirty="0"/>
              <a:t>Tierärzte haben keinen Zugriff auf wirksame Antibiotika, um unsere (Haus-)Tiere ausreichend </a:t>
            </a:r>
            <a:r>
              <a:rPr lang="de-DE" dirty="0" err="1"/>
              <a:t>medizi-nisch</a:t>
            </a:r>
            <a:r>
              <a:rPr lang="de-DE" dirty="0"/>
              <a:t> zu versorgen.</a:t>
            </a:r>
          </a:p>
        </p:txBody>
      </p:sp>
      <p:pic>
        <p:nvPicPr>
          <p:cNvPr id="13" name="Picture 24" descr="Logo_RGB_300dpi">
            <a:extLst>
              <a:ext uri="{FF2B5EF4-FFF2-40B4-BE49-F238E27FC236}">
                <a16:creationId xmlns:a16="http://schemas.microsoft.com/office/drawing/2014/main" id="{68D66EB3-0306-4386-84F7-6423F4CF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F8111E3E-5DF1-4845-BD5D-DEBB5AE74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243236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27C98-1D70-41C4-B858-410E2B5C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25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1C3660"/>
                </a:solidFill>
              </a:rPr>
              <a:t>Humanvorbehalt</a:t>
            </a:r>
          </a:p>
        </p:txBody>
      </p:sp>
      <p:pic>
        <p:nvPicPr>
          <p:cNvPr id="4" name="Picture 24" descr="Logo_RGB_300dpi">
            <a:extLst>
              <a:ext uri="{FF2B5EF4-FFF2-40B4-BE49-F238E27FC236}">
                <a16:creationId xmlns:a16="http://schemas.microsoft.com/office/drawing/2014/main" id="{4C56F094-774B-4338-A433-18F1AA62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BF02C3-C90C-4500-AE2E-F938E335A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8" y="1343818"/>
            <a:ext cx="3256710" cy="2314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0A392EA-885E-442D-A47B-FFEF2D8B3371}"/>
              </a:ext>
            </a:extLst>
          </p:cNvPr>
          <p:cNvSpPr txBox="1"/>
          <p:nvPr/>
        </p:nvSpPr>
        <p:spPr>
          <a:xfrm>
            <a:off x="366608" y="3244334"/>
            <a:ext cx="299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1C3660"/>
                </a:solidFill>
              </a:rPr>
              <a:t>EU VO 2019/6 seit 28.01.2022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3E4A31-F384-47E8-9E8B-055C6A8335C2}"/>
              </a:ext>
            </a:extLst>
          </p:cNvPr>
          <p:cNvSpPr/>
          <p:nvPr/>
        </p:nvSpPr>
        <p:spPr>
          <a:xfrm>
            <a:off x="3929147" y="3104065"/>
            <a:ext cx="7610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de-DE" sz="2000" dirty="0">
              <a:solidFill>
                <a:srgbClr val="1C3660"/>
              </a:solidFill>
            </a:endParaRPr>
          </a:p>
          <a:p>
            <a:pPr lvl="0">
              <a:defRPr/>
            </a:pPr>
            <a:r>
              <a:rPr lang="de-DE" sz="2000" dirty="0">
                <a:solidFill>
                  <a:srgbClr val="1C3660"/>
                </a:solidFill>
              </a:rPr>
              <a:t>Kriterien:</a:t>
            </a:r>
          </a:p>
          <a:p>
            <a:pPr lvl="0">
              <a:defRPr/>
            </a:pPr>
            <a:r>
              <a:rPr lang="de-DE" sz="2000" dirty="0">
                <a:solidFill>
                  <a:srgbClr val="1C3660"/>
                </a:solidFill>
              </a:rPr>
              <a:t>u.a. Risiko für menschliche Gesundheit, Resistenzentwicklung, nicht essentiell für Tiergesundheit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11B83B-5D63-48A6-8D11-455B987C7E99}"/>
              </a:ext>
            </a:extLst>
          </p:cNvPr>
          <p:cNvSpPr txBox="1"/>
          <p:nvPr/>
        </p:nvSpPr>
        <p:spPr>
          <a:xfrm>
            <a:off x="3929147" y="1461000"/>
            <a:ext cx="70367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>
                <a:solidFill>
                  <a:srgbClr val="1C3660"/>
                </a:solidFill>
              </a:rPr>
              <a:t>Nicht</a:t>
            </a:r>
            <a:r>
              <a:rPr lang="de-DE" sz="2000" dirty="0">
                <a:solidFill>
                  <a:srgbClr val="1C3660"/>
                </a:solidFill>
              </a:rPr>
              <a:t> bei Tieren angewendet werden dürfen: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Antibiotika: z.B. </a:t>
            </a:r>
            <a:r>
              <a:rPr lang="de-DE" sz="2000" dirty="0" err="1">
                <a:solidFill>
                  <a:srgbClr val="1C3660"/>
                </a:solidFill>
              </a:rPr>
              <a:t>Carbapeneme</a:t>
            </a:r>
            <a:r>
              <a:rPr lang="de-DE" sz="2000" dirty="0">
                <a:solidFill>
                  <a:srgbClr val="1C3660"/>
                </a:solidFill>
              </a:rPr>
              <a:t>, </a:t>
            </a:r>
            <a:r>
              <a:rPr lang="de-DE" sz="2000" dirty="0" err="1">
                <a:solidFill>
                  <a:srgbClr val="1C3660"/>
                </a:solidFill>
              </a:rPr>
              <a:t>Glykopeptide</a:t>
            </a:r>
            <a:r>
              <a:rPr lang="de-DE" sz="2000" dirty="0">
                <a:solidFill>
                  <a:srgbClr val="1C3660"/>
                </a:solidFill>
              </a:rPr>
              <a:t>, </a:t>
            </a:r>
            <a:r>
              <a:rPr lang="de-DE" sz="2000" dirty="0" err="1">
                <a:solidFill>
                  <a:srgbClr val="1C3660"/>
                </a:solidFill>
              </a:rPr>
              <a:t>Carboxypenicillin</a:t>
            </a:r>
            <a:endParaRPr lang="de-DE" sz="2000" dirty="0">
              <a:solidFill>
                <a:srgbClr val="1C36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C3660"/>
                </a:solidFill>
              </a:rPr>
              <a:t>Virostatika: z.B. Amantadin, Oseltamivir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1C3660"/>
                </a:solidFill>
              </a:rPr>
              <a:t>Antiprotozoika</a:t>
            </a:r>
            <a:r>
              <a:rPr lang="de-DE" sz="2000" dirty="0">
                <a:solidFill>
                  <a:srgbClr val="1C3660"/>
                </a:solidFill>
              </a:rPr>
              <a:t>: </a:t>
            </a:r>
            <a:r>
              <a:rPr lang="de-DE" sz="2000" dirty="0" err="1">
                <a:solidFill>
                  <a:srgbClr val="1C3660"/>
                </a:solidFill>
              </a:rPr>
              <a:t>Nitazoxamid</a:t>
            </a:r>
            <a:endParaRPr lang="de-DE" sz="2000" dirty="0">
              <a:solidFill>
                <a:srgbClr val="1C3660"/>
              </a:solidFill>
            </a:endParaRPr>
          </a:p>
          <a:p>
            <a:endParaRPr lang="de-DE" sz="2000" dirty="0">
              <a:solidFill>
                <a:srgbClr val="1C3660"/>
              </a:solidFill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0D6E5D7-16C0-4BAE-AA84-7459164C3FE5}"/>
              </a:ext>
            </a:extLst>
          </p:cNvPr>
          <p:cNvSpPr/>
          <p:nvPr/>
        </p:nvSpPr>
        <p:spPr>
          <a:xfrm>
            <a:off x="4128654" y="5185295"/>
            <a:ext cx="768911" cy="387927"/>
          </a:xfrm>
          <a:prstGeom prst="rightArrow">
            <a:avLst/>
          </a:prstGeom>
          <a:solidFill>
            <a:srgbClr val="94B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F01C8EA-0274-4357-8072-E7DE959DEAAE}"/>
              </a:ext>
            </a:extLst>
          </p:cNvPr>
          <p:cNvSpPr txBox="1"/>
          <p:nvPr/>
        </p:nvSpPr>
        <p:spPr>
          <a:xfrm>
            <a:off x="4910975" y="5050597"/>
            <a:ext cx="662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1C3660"/>
                </a:solidFill>
              </a:rPr>
              <a:t>Für diese Wirkstoffe in der Vergangenheit und Zukunft keine Zulassungen in der Veterinärmedizin</a:t>
            </a:r>
          </a:p>
          <a:p>
            <a:endParaRPr lang="de-DE" sz="2400" dirty="0">
              <a:solidFill>
                <a:srgbClr val="1C3660"/>
              </a:solidFill>
            </a:endParaRPr>
          </a:p>
        </p:txBody>
      </p:sp>
      <p:pic>
        <p:nvPicPr>
          <p:cNvPr id="14" name="Grafik 13" descr="Medizin">
            <a:extLst>
              <a:ext uri="{FF2B5EF4-FFF2-40B4-BE49-F238E27FC236}">
                <a16:creationId xmlns:a16="http://schemas.microsoft.com/office/drawing/2014/main" id="{C11C05E4-0DCF-40D2-9425-6CA227DF9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9476" y="4237364"/>
            <a:ext cx="1528652" cy="1528652"/>
          </a:xfrm>
          <a:prstGeom prst="rect">
            <a:avLst/>
          </a:prstGeom>
        </p:spPr>
      </p:pic>
      <p:pic>
        <p:nvPicPr>
          <p:cNvPr id="15" name="Grafik 14" descr="Nadel">
            <a:extLst>
              <a:ext uri="{FF2B5EF4-FFF2-40B4-BE49-F238E27FC236}">
                <a16:creationId xmlns:a16="http://schemas.microsoft.com/office/drawing/2014/main" id="{40EF3AA3-8182-4869-843D-4B6937B56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614855" y="4190281"/>
            <a:ext cx="1506049" cy="1506049"/>
          </a:xfrm>
          <a:prstGeom prst="rect">
            <a:avLst/>
          </a:prstGeom>
        </p:spPr>
      </p:pic>
      <p:pic>
        <p:nvPicPr>
          <p:cNvPr id="16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278E03A1-593F-4551-95F6-403A0EB61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27142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53D7C-D400-4E8F-9AD6-987ED4BC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1C3660"/>
                </a:solidFill>
              </a:rPr>
              <a:t>Was die </a:t>
            </a:r>
            <a:r>
              <a:rPr lang="de-DE" dirty="0" err="1">
                <a:solidFill>
                  <a:srgbClr val="1C3660"/>
                </a:solidFill>
              </a:rPr>
              <a:t>Tierärzt:innen</a:t>
            </a:r>
            <a:r>
              <a:rPr lang="de-DE" dirty="0">
                <a:solidFill>
                  <a:srgbClr val="1C3660"/>
                </a:solidFill>
              </a:rPr>
              <a:t> denken: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692AE13-757B-473D-A58C-626B8AFBA79F}"/>
              </a:ext>
            </a:extLst>
          </p:cNvPr>
          <p:cNvGrpSpPr>
            <a:grpSpLocks noChangeAspect="1"/>
          </p:cNvGrpSpPr>
          <p:nvPr/>
        </p:nvGrpSpPr>
        <p:grpSpPr>
          <a:xfrm>
            <a:off x="1263600" y="1775212"/>
            <a:ext cx="5871745" cy="3916800"/>
            <a:chOff x="2814494" y="1775212"/>
            <a:chExt cx="5267325" cy="351361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1DB3721-F717-40F2-9963-A4FCD8985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4494" y="1775212"/>
              <a:ext cx="5267325" cy="3513616"/>
            </a:xfrm>
            <a:prstGeom prst="rect">
              <a:avLst/>
            </a:prstGeom>
          </p:spPr>
        </p:pic>
        <p:sp>
          <p:nvSpPr>
            <p:cNvPr id="6" name="Verbotsymbol 5">
              <a:extLst>
                <a:ext uri="{FF2B5EF4-FFF2-40B4-BE49-F238E27FC236}">
                  <a16:creationId xmlns:a16="http://schemas.microsoft.com/office/drawing/2014/main" id="{A3569301-C48C-4A63-AAA3-1AA0AC201307}"/>
                </a:ext>
              </a:extLst>
            </p:cNvPr>
            <p:cNvSpPr/>
            <p:nvPr/>
          </p:nvSpPr>
          <p:spPr>
            <a:xfrm>
              <a:off x="3990110" y="2216727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" name="Verbotsymbol 6">
              <a:extLst>
                <a:ext uri="{FF2B5EF4-FFF2-40B4-BE49-F238E27FC236}">
                  <a16:creationId xmlns:a16="http://schemas.microsoft.com/office/drawing/2014/main" id="{8305CC75-7823-45FE-9A01-271DE10934BA}"/>
                </a:ext>
              </a:extLst>
            </p:cNvPr>
            <p:cNvSpPr/>
            <p:nvPr/>
          </p:nvSpPr>
          <p:spPr>
            <a:xfrm>
              <a:off x="3089565" y="3382818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" name="Verbotsymbol 7">
              <a:extLst>
                <a:ext uri="{FF2B5EF4-FFF2-40B4-BE49-F238E27FC236}">
                  <a16:creationId xmlns:a16="http://schemas.microsoft.com/office/drawing/2014/main" id="{FCD96E09-EFDF-47BA-AB0C-571383EDBDAC}"/>
                </a:ext>
              </a:extLst>
            </p:cNvPr>
            <p:cNvSpPr/>
            <p:nvPr/>
          </p:nvSpPr>
          <p:spPr>
            <a:xfrm>
              <a:off x="4599711" y="2851728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" name="Verbotsymbol 8">
              <a:extLst>
                <a:ext uri="{FF2B5EF4-FFF2-40B4-BE49-F238E27FC236}">
                  <a16:creationId xmlns:a16="http://schemas.microsoft.com/office/drawing/2014/main" id="{C08E2D41-632E-4508-8F7C-242C0C1BFC84}"/>
                </a:ext>
              </a:extLst>
            </p:cNvPr>
            <p:cNvSpPr/>
            <p:nvPr/>
          </p:nvSpPr>
          <p:spPr>
            <a:xfrm>
              <a:off x="3962403" y="4426528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Verbotsymbol 9">
              <a:extLst>
                <a:ext uri="{FF2B5EF4-FFF2-40B4-BE49-F238E27FC236}">
                  <a16:creationId xmlns:a16="http://schemas.microsoft.com/office/drawing/2014/main" id="{9F624C9F-7696-4CF2-A9F5-B896F711ADC3}"/>
                </a:ext>
              </a:extLst>
            </p:cNvPr>
            <p:cNvSpPr/>
            <p:nvPr/>
          </p:nvSpPr>
          <p:spPr>
            <a:xfrm>
              <a:off x="3477493" y="4426528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Verbotsymbol 10">
              <a:extLst>
                <a:ext uri="{FF2B5EF4-FFF2-40B4-BE49-F238E27FC236}">
                  <a16:creationId xmlns:a16="http://schemas.microsoft.com/office/drawing/2014/main" id="{01DC2F81-01F4-46E3-B331-9441B02B02EC}"/>
                </a:ext>
              </a:extLst>
            </p:cNvPr>
            <p:cNvSpPr/>
            <p:nvPr/>
          </p:nvSpPr>
          <p:spPr>
            <a:xfrm>
              <a:off x="6779493" y="4772891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Verbotsymbol 11">
              <a:extLst>
                <a:ext uri="{FF2B5EF4-FFF2-40B4-BE49-F238E27FC236}">
                  <a16:creationId xmlns:a16="http://schemas.microsoft.com/office/drawing/2014/main" id="{4B847066-01E9-45F4-8124-B533FBE20D17}"/>
                </a:ext>
              </a:extLst>
            </p:cNvPr>
            <p:cNvSpPr/>
            <p:nvPr/>
          </p:nvSpPr>
          <p:spPr>
            <a:xfrm>
              <a:off x="6340765" y="2593110"/>
              <a:ext cx="249382" cy="258618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EDED7A59-DA8E-417E-99CA-AE1553445DEC}"/>
              </a:ext>
            </a:extLst>
          </p:cNvPr>
          <p:cNvSpPr txBox="1"/>
          <p:nvPr/>
        </p:nvSpPr>
        <p:spPr>
          <a:xfrm>
            <a:off x="7307095" y="1775212"/>
            <a:ext cx="4621575" cy="923330"/>
          </a:xfrm>
          <a:prstGeom prst="rect">
            <a:avLst/>
          </a:prstGeom>
          <a:noFill/>
          <a:ln>
            <a:solidFill>
              <a:srgbClr val="94BA1F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1C3660"/>
                </a:solidFill>
              </a:defRPr>
            </a:lvl1pPr>
          </a:lstStyle>
          <a:p>
            <a:r>
              <a:rPr lang="de-DE" dirty="0"/>
              <a:t>Die Therapiefreiheit des Tierarztes wird massiv beschnitten; eine adäquate Behandlung ist teil-weise schwierig.</a:t>
            </a:r>
          </a:p>
        </p:txBody>
      </p:sp>
      <p:pic>
        <p:nvPicPr>
          <p:cNvPr id="18" name="Grafik 17" descr="Handschellen">
            <a:extLst>
              <a:ext uri="{FF2B5EF4-FFF2-40B4-BE49-F238E27FC236}">
                <a16:creationId xmlns:a16="http://schemas.microsoft.com/office/drawing/2014/main" id="{AE2B2666-BF70-456A-809F-EFD71D7B7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0534" y="3995973"/>
            <a:ext cx="1112874" cy="1112874"/>
          </a:xfrm>
          <a:prstGeom prst="rect">
            <a:avLst/>
          </a:prstGeom>
        </p:spPr>
      </p:pic>
      <p:pic>
        <p:nvPicPr>
          <p:cNvPr id="19" name="Picture 24" descr="Logo_RGB_300dpi">
            <a:extLst>
              <a:ext uri="{FF2B5EF4-FFF2-40B4-BE49-F238E27FC236}">
                <a16:creationId xmlns:a16="http://schemas.microsoft.com/office/drawing/2014/main" id="{36344BB7-BF00-42B1-BCBD-7F3FFE3C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 descr="Waage der Justitia">
            <a:extLst>
              <a:ext uri="{FF2B5EF4-FFF2-40B4-BE49-F238E27FC236}">
                <a16:creationId xmlns:a16="http://schemas.microsoft.com/office/drawing/2014/main" id="{DC1674BF-A69A-41A2-8624-7D9002952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6880" y="3158756"/>
            <a:ext cx="1393654" cy="1393654"/>
          </a:xfrm>
          <a:prstGeom prst="rect">
            <a:avLst/>
          </a:prstGeom>
        </p:spPr>
      </p:pic>
      <p:pic>
        <p:nvPicPr>
          <p:cNvPr id="22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38F24CE0-8C07-4E2A-B5BC-E55B919B3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141592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5FD3FA0-B0AB-4D38-AEBD-5F088417271F}"/>
              </a:ext>
            </a:extLst>
          </p:cNvPr>
          <p:cNvSpPr/>
          <p:nvPr/>
        </p:nvSpPr>
        <p:spPr>
          <a:xfrm>
            <a:off x="489962" y="1848946"/>
            <a:ext cx="3352800" cy="1103586"/>
          </a:xfrm>
          <a:prstGeom prst="roundRect">
            <a:avLst/>
          </a:prstGeom>
          <a:solidFill>
            <a:srgbClr val="94BA1F"/>
          </a:solidFill>
          <a:ln>
            <a:solidFill>
              <a:srgbClr val="94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Anwendungsverbot</a:t>
            </a:r>
          </a:p>
          <a:p>
            <a:pPr algn="ctr"/>
            <a:r>
              <a:rPr lang="de-DE" dirty="0"/>
              <a:t>Humanvorbehalt</a:t>
            </a:r>
          </a:p>
        </p:txBody>
      </p:sp>
      <p:pic>
        <p:nvPicPr>
          <p:cNvPr id="6" name="Picture 24" descr="Logo_RGB_300dpi">
            <a:extLst>
              <a:ext uri="{FF2B5EF4-FFF2-40B4-BE49-F238E27FC236}">
                <a16:creationId xmlns:a16="http://schemas.microsoft.com/office/drawing/2014/main" id="{8392EFFE-595C-442C-B028-F511FA8D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F01C142-4913-4777-A665-B3F62A03786E}"/>
              </a:ext>
            </a:extLst>
          </p:cNvPr>
          <p:cNvSpPr/>
          <p:nvPr/>
        </p:nvSpPr>
        <p:spPr>
          <a:xfrm>
            <a:off x="7542404" y="3183758"/>
            <a:ext cx="3352800" cy="1103586"/>
          </a:xfrm>
          <a:prstGeom prst="roundRect">
            <a:avLst/>
          </a:prstGeom>
          <a:solidFill>
            <a:srgbClr val="7DA0D9"/>
          </a:solidFill>
          <a:ln>
            <a:solidFill>
              <a:srgbClr val="7D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Prophylaxe nur in Ausnahmefällen für Einzeltiere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0C2B948-B772-4FE0-99C3-A320308E32E9}"/>
              </a:ext>
            </a:extLst>
          </p:cNvPr>
          <p:cNvSpPr/>
          <p:nvPr/>
        </p:nvSpPr>
        <p:spPr>
          <a:xfrm>
            <a:off x="489962" y="4530834"/>
            <a:ext cx="3352800" cy="1103586"/>
          </a:xfrm>
          <a:prstGeom prst="roundRect">
            <a:avLst/>
          </a:prstGeom>
          <a:solidFill>
            <a:srgbClr val="94BA1F"/>
          </a:solidFill>
          <a:ln>
            <a:solidFill>
              <a:srgbClr val="94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Keine Antibiotika um Mangel in Haltung auszugleichen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ECF4D80-CE9E-4FA5-93DA-4B2EB2557493}"/>
              </a:ext>
            </a:extLst>
          </p:cNvPr>
          <p:cNvSpPr/>
          <p:nvPr/>
        </p:nvSpPr>
        <p:spPr>
          <a:xfrm>
            <a:off x="500472" y="3189890"/>
            <a:ext cx="3352800" cy="1103586"/>
          </a:xfrm>
          <a:prstGeom prst="roundRect">
            <a:avLst/>
          </a:prstGeom>
          <a:solidFill>
            <a:srgbClr val="7DA0D9"/>
          </a:solidFill>
          <a:ln>
            <a:solidFill>
              <a:srgbClr val="7D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Klinische Untersuchung ist Pflicht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F1A7F6E-3DCE-4852-A6B6-772C2DCE01F5}"/>
              </a:ext>
            </a:extLst>
          </p:cNvPr>
          <p:cNvSpPr/>
          <p:nvPr/>
        </p:nvSpPr>
        <p:spPr>
          <a:xfrm>
            <a:off x="4016183" y="3189890"/>
            <a:ext cx="3352800" cy="1103586"/>
          </a:xfrm>
          <a:prstGeom prst="roundRect">
            <a:avLst/>
          </a:prstGeom>
          <a:solidFill>
            <a:srgbClr val="94BA1F"/>
          </a:solidFill>
          <a:ln>
            <a:solidFill>
              <a:srgbClr val="94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Keine Abgabe für länger als 7 Tage bei Nutztieren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FE47BDE-9DD8-457B-9C4E-DE7C8D4BD1EE}"/>
              </a:ext>
            </a:extLst>
          </p:cNvPr>
          <p:cNvSpPr/>
          <p:nvPr/>
        </p:nvSpPr>
        <p:spPr>
          <a:xfrm>
            <a:off x="4016183" y="1848946"/>
            <a:ext cx="3352800" cy="1103586"/>
          </a:xfrm>
          <a:prstGeom prst="roundRect">
            <a:avLst/>
          </a:prstGeom>
          <a:solidFill>
            <a:srgbClr val="7DA0D9"/>
          </a:solidFill>
          <a:ln>
            <a:solidFill>
              <a:srgbClr val="7D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Umwidmungsverbot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1AD6560-3EB3-4B56-BFEC-D44C48987F6E}"/>
              </a:ext>
            </a:extLst>
          </p:cNvPr>
          <p:cNvSpPr/>
          <p:nvPr/>
        </p:nvSpPr>
        <p:spPr>
          <a:xfrm>
            <a:off x="7542404" y="1848946"/>
            <a:ext cx="3352800" cy="1103586"/>
          </a:xfrm>
          <a:prstGeom prst="roundRect">
            <a:avLst/>
          </a:prstGeom>
          <a:solidFill>
            <a:srgbClr val="94BA1F"/>
          </a:solidFill>
          <a:ln>
            <a:solidFill>
              <a:srgbClr val="94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Antibiogrammpflicht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A43949A-CDB9-49A1-918A-AB0CD48B233F}"/>
              </a:ext>
            </a:extLst>
          </p:cNvPr>
          <p:cNvSpPr/>
          <p:nvPr/>
        </p:nvSpPr>
        <p:spPr>
          <a:xfrm>
            <a:off x="4016183" y="4530834"/>
            <a:ext cx="3352800" cy="1103586"/>
          </a:xfrm>
          <a:prstGeom prst="roundRect">
            <a:avLst/>
          </a:prstGeom>
          <a:solidFill>
            <a:srgbClr val="7DA0D9"/>
          </a:solidFill>
          <a:ln>
            <a:solidFill>
              <a:srgbClr val="7D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(Abgabe- und)</a:t>
            </a:r>
          </a:p>
          <a:p>
            <a:pPr algn="ctr"/>
            <a:r>
              <a:rPr lang="de-DE" dirty="0"/>
              <a:t>Verbrauchsmengenerfassung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AF88548-E833-4EBF-BEBF-45BCE0547E2F}"/>
              </a:ext>
            </a:extLst>
          </p:cNvPr>
          <p:cNvSpPr/>
          <p:nvPr/>
        </p:nvSpPr>
        <p:spPr>
          <a:xfrm>
            <a:off x="7531894" y="4530834"/>
            <a:ext cx="3352800" cy="1103586"/>
          </a:xfrm>
          <a:prstGeom prst="roundRect">
            <a:avLst/>
          </a:prstGeom>
          <a:solidFill>
            <a:srgbClr val="94BA1F"/>
          </a:solidFill>
          <a:ln>
            <a:solidFill>
              <a:srgbClr val="94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Antibiotikaleitlinien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BCCA825-D926-4456-8BCA-032D1B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255"/>
            <a:ext cx="10515600" cy="1325563"/>
          </a:xfrm>
        </p:spPr>
        <p:txBody>
          <a:bodyPr/>
          <a:lstStyle/>
          <a:p>
            <a:r>
              <a:rPr lang="de-DE" dirty="0" err="1">
                <a:solidFill>
                  <a:srgbClr val="1C3660"/>
                </a:solidFill>
              </a:rPr>
              <a:t>Tierärzt:innen</a:t>
            </a:r>
            <a:r>
              <a:rPr lang="de-DE" dirty="0">
                <a:solidFill>
                  <a:srgbClr val="1C3660"/>
                </a:solidFill>
              </a:rPr>
              <a:t> müssen beachten</a:t>
            </a:r>
          </a:p>
        </p:txBody>
      </p:sp>
      <p:pic>
        <p:nvPicPr>
          <p:cNvPr id="16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631A6A4D-7DCD-4316-A4B1-678B44558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284995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53D7C-D400-4E8F-9AD6-987ED4BC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1C3660"/>
                </a:solidFill>
              </a:rPr>
              <a:t>Was in Zukunft passiert: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5AD6F3-2AA4-4068-AB45-ACB40975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00" y="1875415"/>
            <a:ext cx="5875200" cy="3916800"/>
          </a:xfrm>
          <a:prstGeom prst="rect">
            <a:avLst/>
          </a:prstGeom>
        </p:spPr>
      </p:pic>
      <p:pic>
        <p:nvPicPr>
          <p:cNvPr id="15" name="Grafik 14" descr="Stoppuhr">
            <a:extLst>
              <a:ext uri="{FF2B5EF4-FFF2-40B4-BE49-F238E27FC236}">
                <a16:creationId xmlns:a16="http://schemas.microsoft.com/office/drawing/2014/main" id="{ADD6DB96-91A7-4E66-AB0E-EC438B9C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6044" y="3429000"/>
            <a:ext cx="1285586" cy="128558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3B7571E-97C4-4EEA-B48F-4B9883825E8C}"/>
              </a:ext>
            </a:extLst>
          </p:cNvPr>
          <p:cNvSpPr txBox="1"/>
          <p:nvPr/>
        </p:nvSpPr>
        <p:spPr>
          <a:xfrm>
            <a:off x="7254113" y="1875415"/>
            <a:ext cx="4699762" cy="923330"/>
          </a:xfrm>
          <a:prstGeom prst="rect">
            <a:avLst/>
          </a:prstGeom>
          <a:noFill/>
          <a:ln>
            <a:solidFill>
              <a:srgbClr val="94BA1F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1C3660"/>
                </a:solidFill>
              </a:defRPr>
            </a:lvl1pPr>
          </a:lstStyle>
          <a:p>
            <a:r>
              <a:rPr lang="de-DE" dirty="0"/>
              <a:t>Der Dokumentationsaufwand für Tierärzte wird immer größer; es bleibt weniger Zeit tatsächlich Tiere zu behandeln.</a:t>
            </a:r>
          </a:p>
        </p:txBody>
      </p:sp>
      <p:pic>
        <p:nvPicPr>
          <p:cNvPr id="17" name="Picture 24" descr="Logo_RGB_300dpi">
            <a:extLst>
              <a:ext uri="{FF2B5EF4-FFF2-40B4-BE49-F238E27FC236}">
                <a16:creationId xmlns:a16="http://schemas.microsoft.com/office/drawing/2014/main" id="{D33E5EF8-AA83-4FA3-AE09-61ECF697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14300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 descr="Checkliste">
            <a:extLst>
              <a:ext uri="{FF2B5EF4-FFF2-40B4-BE49-F238E27FC236}">
                <a16:creationId xmlns:a16="http://schemas.microsoft.com/office/drawing/2014/main" id="{84CA9DF2-4D5B-4E30-8F44-4EC9FB042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9580" y="3636887"/>
            <a:ext cx="1511866" cy="1511866"/>
          </a:xfrm>
          <a:prstGeom prst="rect">
            <a:avLst/>
          </a:prstGeom>
        </p:spPr>
      </p:pic>
      <p:pic>
        <p:nvPicPr>
          <p:cNvPr id="20" name="Picture 2" descr="https://www.vetmed.fu-berlin.de/administration/intern/logo_designvorlagen/_logos/jpeg/Logo_FBVetMed_WE14.jpeg">
            <a:extLst>
              <a:ext uri="{FF2B5EF4-FFF2-40B4-BE49-F238E27FC236}">
                <a16:creationId xmlns:a16="http://schemas.microsoft.com/office/drawing/2014/main" id="{063D21D0-D87F-4673-8EB6-0838AF6A2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10108311" y="6352447"/>
            <a:ext cx="2083689" cy="500211"/>
          </a:xfrm>
          <a:prstGeom prst="rect">
            <a:avLst/>
          </a:prstGeom>
          <a:solidFill>
            <a:srgbClr val="94BA1F"/>
          </a:solidFill>
          <a:extLst/>
        </p:spPr>
      </p:pic>
    </p:spTree>
    <p:extLst>
      <p:ext uri="{BB962C8B-B14F-4D97-AF65-F5344CB8AC3E}">
        <p14:creationId xmlns:p14="http://schemas.microsoft.com/office/powerpoint/2010/main" val="4186049575"/>
      </p:ext>
    </p:extLst>
  </p:cSld>
  <p:clrMapOvr>
    <a:masterClrMapping/>
  </p:clrMapOvr>
</p:sld>
</file>

<file path=ppt/theme/theme1.xml><?xml version="1.0" encoding="utf-8"?>
<a:theme xmlns:a="http://schemas.openxmlformats.org/drawingml/2006/main" name="3_FU_Standard-Vorlage_B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Breitbild</PresentationFormat>
  <Paragraphs>88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Verdana</vt:lpstr>
      <vt:lpstr>Wingdings</vt:lpstr>
      <vt:lpstr>3_FU_Standard-Vorlage_B</vt:lpstr>
      <vt:lpstr>Office</vt:lpstr>
      <vt:lpstr>PowerPoint-Präsentation</vt:lpstr>
      <vt:lpstr>PowerPoint-Präsentation</vt:lpstr>
      <vt:lpstr>Was die Bevölkerung denkt</vt:lpstr>
      <vt:lpstr>Eine Erfolgsgeschichte</vt:lpstr>
      <vt:lpstr>Was die Tierhalter:innen denken:</vt:lpstr>
      <vt:lpstr>Humanvorbehalt</vt:lpstr>
      <vt:lpstr>Was die Tierärzt:innen denken:</vt:lpstr>
      <vt:lpstr>Tierärzt:innen müssen beachten</vt:lpstr>
      <vt:lpstr>Was in Zukunft passiert:</vt:lpstr>
      <vt:lpstr>Verbrauchsmengen &amp; Minimierungskonzept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Bröer, Sonja</dc:creator>
  <cp:lastModifiedBy>Bröer, Sonja</cp:lastModifiedBy>
  <cp:revision>52</cp:revision>
  <dcterms:created xsi:type="dcterms:W3CDTF">2022-10-28T11:44:20Z</dcterms:created>
  <dcterms:modified xsi:type="dcterms:W3CDTF">2022-11-07T14:04:00Z</dcterms:modified>
</cp:coreProperties>
</file>